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2" r:id="rId5"/>
    <p:sldId id="283" r:id="rId6"/>
    <p:sldId id="3303" r:id="rId7"/>
    <p:sldId id="3321" r:id="rId8"/>
    <p:sldId id="3322" r:id="rId9"/>
    <p:sldId id="3305" r:id="rId10"/>
    <p:sldId id="3312" r:id="rId11"/>
    <p:sldId id="3102" r:id="rId12"/>
    <p:sldId id="3304" r:id="rId13"/>
    <p:sldId id="3307" r:id="rId14"/>
    <p:sldId id="3104" r:id="rId15"/>
    <p:sldId id="3309" r:id="rId16"/>
    <p:sldId id="3310" r:id="rId17"/>
    <p:sldId id="3311" r:id="rId18"/>
    <p:sldId id="3291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4" pos="1540" userDrawn="1">
          <p15:clr>
            <a:srgbClr val="A4A3A4"/>
          </p15:clr>
        </p15:guide>
        <p15:guide id="5" pos="6108" userDrawn="1">
          <p15:clr>
            <a:srgbClr val="A4A3A4"/>
          </p15:clr>
        </p15:guide>
        <p15:guide id="6" orient="horz" pos="32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深 潘" initials="深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B44"/>
    <a:srgbClr val="02993B"/>
    <a:srgbClr val="FFBF00"/>
    <a:srgbClr val="229E45"/>
    <a:srgbClr val="415166"/>
    <a:srgbClr val="A5A5A5"/>
    <a:srgbClr val="3CC121"/>
    <a:srgbClr val="30E911"/>
    <a:srgbClr val="F6FBF7"/>
    <a:srgbClr val="359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 autoAdjust="0"/>
    <p:restoredTop sz="77969" autoAdjust="0"/>
  </p:normalViewPr>
  <p:slideViewPr>
    <p:cSldViewPr snapToGrid="0" showGuides="1">
      <p:cViewPr varScale="1">
        <p:scale>
          <a:sx n="65" d="100"/>
          <a:sy n="65" d="100"/>
        </p:scale>
        <p:origin x="1086" y="78"/>
      </p:cViewPr>
      <p:guideLst>
        <p:guide pos="3840"/>
        <p:guide pos="1540"/>
        <p:guide pos="6108"/>
        <p:guide orient="horz" pos="3226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2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9493346034053"/>
          <c:y val="0.0464009514155927"/>
          <c:w val="0.907242601748968"/>
          <c:h val="0.8825247105261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需求数</c:v>
                </c:pt>
              </c:strCache>
            </c:strRef>
          </c:tx>
          <c:spPr>
            <a:solidFill>
              <a:srgbClr val="02993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2023-09月</c:v>
                </c:pt>
                <c:pt idx="1">
                  <c:v>2023-10月</c:v>
                </c:pt>
                <c:pt idx="2">
                  <c:v>2023-11月</c:v>
                </c:pt>
                <c:pt idx="3">
                  <c:v>2023-12月</c:v>
                </c:pt>
                <c:pt idx="4">
                  <c:v>2024-1月</c:v>
                </c:pt>
                <c:pt idx="5">
                  <c:v>2024-2月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1</c:v>
                </c:pt>
                <c:pt idx="2">
                  <c:v>3</c:v>
                </c:pt>
                <c:pt idx="3">
                  <c:v>0</c:v>
                </c:pt>
                <c:pt idx="4">
                  <c:v>4</c:v>
                </c:pt>
                <c:pt idx="5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APM优化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2023-09月</c:v>
                </c:pt>
                <c:pt idx="1">
                  <c:v>2023-10月</c:v>
                </c:pt>
                <c:pt idx="2">
                  <c:v>2023-11月</c:v>
                </c:pt>
                <c:pt idx="3">
                  <c:v>2023-12月</c:v>
                </c:pt>
                <c:pt idx="4">
                  <c:v>2024-1月</c:v>
                </c:pt>
                <c:pt idx="5">
                  <c:v>2024-2月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5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线上缺陷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2023-09月</c:v>
                </c:pt>
                <c:pt idx="1">
                  <c:v>2023-10月</c:v>
                </c:pt>
                <c:pt idx="2">
                  <c:v>2023-11月</c:v>
                </c:pt>
                <c:pt idx="3">
                  <c:v>2023-12月</c:v>
                </c:pt>
                <c:pt idx="4">
                  <c:v>2024-1月</c:v>
                </c:pt>
                <c:pt idx="5">
                  <c:v>2024-2月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技术优化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2023-09月</c:v>
                </c:pt>
                <c:pt idx="1">
                  <c:v>2023-10月</c:v>
                </c:pt>
                <c:pt idx="2">
                  <c:v>2023-11月</c:v>
                </c:pt>
                <c:pt idx="3">
                  <c:v>2023-12月</c:v>
                </c:pt>
                <c:pt idx="4">
                  <c:v>2024-1月</c:v>
                </c:pt>
                <c:pt idx="5">
                  <c:v>2024-2月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0"/>
        <c:overlap val="-23"/>
        <c:axId val="-1967132896"/>
        <c:axId val="-1967136704"/>
      </c:barChart>
      <c:catAx>
        <c:axId val="-1967132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967136704"/>
        <c:crosses val="autoZero"/>
        <c:auto val="1"/>
        <c:lblAlgn val="ctr"/>
        <c:lblOffset val="100"/>
        <c:noMultiLvlLbl val="0"/>
      </c:catAx>
      <c:valAx>
        <c:axId val="-196713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96713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d5845a9-ef26-412b-856c-25a42d6536ec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793C8-6839-4C3A-84C0-72980366B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性能优化 图片压缩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通过使用合适的工具和技术，对图片进行压缩，减小文件大小，提高页面加载速度 </a:t>
            </a:r>
            <a:br>
              <a:rPr lang="en-US" altLang="zh-CN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</a:br>
            <a:r>
              <a:rPr lang="zh-CN" altLang="en-US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通过合并和压缩</a:t>
            </a:r>
            <a:r>
              <a:rPr lang="en-US" altLang="zh-CN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CSS</a:t>
            </a:r>
            <a:r>
              <a:rPr lang="zh-CN" altLang="en-US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、</a:t>
            </a:r>
            <a:r>
              <a:rPr lang="en-US" altLang="zh-CN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JavaScript</a:t>
            </a:r>
            <a:r>
              <a:rPr lang="zh-CN" altLang="en-US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等资源文件，减少</a:t>
            </a:r>
            <a:r>
              <a:rPr lang="en-US" altLang="zh-CN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HTTP</a:t>
            </a:r>
            <a:r>
              <a:rPr lang="zh-CN" altLang="en-US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请求次数，提高页面响应速度。</a:t>
            </a:r>
            <a:endParaRPr lang="zh-CN" altLang="en-US" sz="1200" b="0" i="0" dirty="0" smtClean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r>
              <a:rPr lang="zh-CN" altLang="en-US" sz="1200" b="1" i="0" dirty="0" smtClean="0">
                <a:solidFill>
                  <a:srgbClr val="E45E03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避免不必要的计算 </a:t>
            </a:r>
            <a:endParaRPr lang="en-US" altLang="zh-CN" sz="1200" b="1" i="0" dirty="0" smtClean="0">
              <a:solidFill>
                <a:srgbClr val="E45E03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通过合理使用</a:t>
            </a:r>
            <a:r>
              <a:rPr lang="en-US" altLang="zh-CN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JavaScript</a:t>
            </a:r>
            <a:r>
              <a:rPr lang="zh-CN" altLang="en-US" sz="1200" b="0" i="0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的短路运算和条件语句，减少不必要的计算过程，提高代码执行效率。</a:t>
            </a:r>
            <a:endParaRPr lang="zh-CN" altLang="en-US" sz="1200" b="0" i="0" dirty="0" smtClean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综上所述，未来，我将继续努力学习新的技术和知识，提升自己的技能水平。同时，我也将更加注重团队协作和沟通能力的提升，与团队成员一起共同推动项目的成功。我相信在未来的工作中，我能够为公司创造更多的价值，实现个人职业生涯的更大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发展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。谢谢大家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A0A94-1CFD-4ABE-AAEE-765587EE72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E6540-EEFA-4E18-9F85-BA7E03F863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D9E24-BE96-4CB0-9442-5F241B3DB2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9.pn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"/>
          <p:cNvSpPr/>
          <p:nvPr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4" name="任意多边形: 形状 13"/>
          <p:cNvSpPr/>
          <p:nvPr/>
        </p:nvSpPr>
        <p:spPr>
          <a:xfrm>
            <a:off x="-39758" y="0"/>
            <a:ext cx="12250807" cy="3831484"/>
          </a:xfrm>
          <a:custGeom>
            <a:avLst/>
            <a:gdLst>
              <a:gd name="connsiteX0" fmla="*/ 0 w 12211050"/>
              <a:gd name="connsiteY0" fmla="*/ 0 h 4229100"/>
              <a:gd name="connsiteX1" fmla="*/ 12211050 w 12211050"/>
              <a:gd name="connsiteY1" fmla="*/ 0 h 4229100"/>
              <a:gd name="connsiteX2" fmla="*/ 12211050 w 12211050"/>
              <a:gd name="connsiteY2" fmla="*/ 2872016 h 4229100"/>
              <a:gd name="connsiteX3" fmla="*/ 12016671 w 12211050"/>
              <a:gd name="connsiteY3" fmla="*/ 2986054 h 4229100"/>
              <a:gd name="connsiteX4" fmla="*/ 5800725 w 12211050"/>
              <a:gd name="connsiteY4" fmla="*/ 4229100 h 4229100"/>
              <a:gd name="connsiteX5" fmla="*/ 16312 w 12211050"/>
              <a:gd name="connsiteY5" fmla="*/ 3203101 h 4229100"/>
              <a:gd name="connsiteX6" fmla="*/ 0 w 12211050"/>
              <a:gd name="connsiteY6" fmla="*/ 3195293 h 4229100"/>
              <a:gd name="connsiteX0-1" fmla="*/ 39757 w 12250807"/>
              <a:gd name="connsiteY0-2" fmla="*/ 0 h 4229100"/>
              <a:gd name="connsiteX1-3" fmla="*/ 12250807 w 12250807"/>
              <a:gd name="connsiteY1-4" fmla="*/ 0 h 4229100"/>
              <a:gd name="connsiteX2-5" fmla="*/ 12250807 w 12250807"/>
              <a:gd name="connsiteY2-6" fmla="*/ 2872016 h 4229100"/>
              <a:gd name="connsiteX3-7" fmla="*/ 12056428 w 12250807"/>
              <a:gd name="connsiteY3-8" fmla="*/ 2986054 h 4229100"/>
              <a:gd name="connsiteX4-9" fmla="*/ 5840482 w 12250807"/>
              <a:gd name="connsiteY4-10" fmla="*/ 4229100 h 4229100"/>
              <a:gd name="connsiteX5-11" fmla="*/ 56069 w 12250807"/>
              <a:gd name="connsiteY5-12" fmla="*/ 3203101 h 4229100"/>
              <a:gd name="connsiteX6-13" fmla="*/ 0 w 12250807"/>
              <a:gd name="connsiteY6-14" fmla="*/ 2658580 h 4229100"/>
              <a:gd name="connsiteX7" fmla="*/ 39757 w 12250807"/>
              <a:gd name="connsiteY7" fmla="*/ 0 h 4229100"/>
              <a:gd name="connsiteX0-15" fmla="*/ 39757 w 12250807"/>
              <a:gd name="connsiteY0-16" fmla="*/ 0 h 4229100"/>
              <a:gd name="connsiteX1-17" fmla="*/ 12250807 w 12250807"/>
              <a:gd name="connsiteY1-18" fmla="*/ 0 h 4229100"/>
              <a:gd name="connsiteX2-19" fmla="*/ 12250807 w 12250807"/>
              <a:gd name="connsiteY2-20" fmla="*/ 2872016 h 4229100"/>
              <a:gd name="connsiteX3-21" fmla="*/ 12056428 w 12250807"/>
              <a:gd name="connsiteY3-22" fmla="*/ 2986054 h 4229100"/>
              <a:gd name="connsiteX4-23" fmla="*/ 5840482 w 12250807"/>
              <a:gd name="connsiteY4-24" fmla="*/ 4229100 h 4229100"/>
              <a:gd name="connsiteX5-25" fmla="*/ 672295 w 12250807"/>
              <a:gd name="connsiteY5-26" fmla="*/ 3242858 h 4229100"/>
              <a:gd name="connsiteX6-27" fmla="*/ 0 w 12250807"/>
              <a:gd name="connsiteY6-28" fmla="*/ 2658580 h 4229100"/>
              <a:gd name="connsiteX7-29" fmla="*/ 39757 w 12250807"/>
              <a:gd name="connsiteY7-30" fmla="*/ 0 h 4229100"/>
              <a:gd name="connsiteX0-31" fmla="*/ 39757 w 12250807"/>
              <a:gd name="connsiteY0-32" fmla="*/ 0 h 4229100"/>
              <a:gd name="connsiteX1-33" fmla="*/ 12250807 w 12250807"/>
              <a:gd name="connsiteY1-34" fmla="*/ 0 h 4229100"/>
              <a:gd name="connsiteX2-35" fmla="*/ 12250807 w 12250807"/>
              <a:gd name="connsiteY2-36" fmla="*/ 2872016 h 4229100"/>
              <a:gd name="connsiteX3-37" fmla="*/ 12056428 w 12250807"/>
              <a:gd name="connsiteY3-38" fmla="*/ 2986054 h 4229100"/>
              <a:gd name="connsiteX4-39" fmla="*/ 5840482 w 12250807"/>
              <a:gd name="connsiteY4-40" fmla="*/ 4229100 h 4229100"/>
              <a:gd name="connsiteX5-41" fmla="*/ 0 w 12250807"/>
              <a:gd name="connsiteY5-42" fmla="*/ 2658580 h 4229100"/>
              <a:gd name="connsiteX6-43" fmla="*/ 39757 w 12250807"/>
              <a:gd name="connsiteY6-44" fmla="*/ 0 h 4229100"/>
              <a:gd name="connsiteX0-45" fmla="*/ 39757 w 12250807"/>
              <a:gd name="connsiteY0-46" fmla="*/ 0 h 4229100"/>
              <a:gd name="connsiteX1-47" fmla="*/ 12250807 w 12250807"/>
              <a:gd name="connsiteY1-48" fmla="*/ 0 h 4229100"/>
              <a:gd name="connsiteX2-49" fmla="*/ 12250807 w 12250807"/>
              <a:gd name="connsiteY2-50" fmla="*/ 2872016 h 4229100"/>
              <a:gd name="connsiteX3-51" fmla="*/ 12056428 w 12250807"/>
              <a:gd name="connsiteY3-52" fmla="*/ 2986054 h 4229100"/>
              <a:gd name="connsiteX4-53" fmla="*/ 5840482 w 12250807"/>
              <a:gd name="connsiteY4-54" fmla="*/ 4229100 h 4229100"/>
              <a:gd name="connsiteX5-55" fmla="*/ 0 w 12250807"/>
              <a:gd name="connsiteY5-56" fmla="*/ 2320650 h 4229100"/>
              <a:gd name="connsiteX6-57" fmla="*/ 39757 w 12250807"/>
              <a:gd name="connsiteY6-58" fmla="*/ 0 h 4229100"/>
              <a:gd name="connsiteX0-59" fmla="*/ 39757 w 12250807"/>
              <a:gd name="connsiteY0-60" fmla="*/ 0 h 4229100"/>
              <a:gd name="connsiteX1-61" fmla="*/ 12250807 w 12250807"/>
              <a:gd name="connsiteY1-62" fmla="*/ 0 h 4229100"/>
              <a:gd name="connsiteX2-63" fmla="*/ 12250807 w 12250807"/>
              <a:gd name="connsiteY2-64" fmla="*/ 2872016 h 4229100"/>
              <a:gd name="connsiteX3-65" fmla="*/ 5840482 w 12250807"/>
              <a:gd name="connsiteY3-66" fmla="*/ 4229100 h 4229100"/>
              <a:gd name="connsiteX4-67" fmla="*/ 0 w 12250807"/>
              <a:gd name="connsiteY4-68" fmla="*/ 2320650 h 4229100"/>
              <a:gd name="connsiteX5-69" fmla="*/ 39757 w 12250807"/>
              <a:gd name="connsiteY5-70" fmla="*/ 0 h 4229100"/>
              <a:gd name="connsiteX0-71" fmla="*/ 39757 w 12250807"/>
              <a:gd name="connsiteY0-72" fmla="*/ 0 h 2872016"/>
              <a:gd name="connsiteX1-73" fmla="*/ 12250807 w 12250807"/>
              <a:gd name="connsiteY1-74" fmla="*/ 0 h 2872016"/>
              <a:gd name="connsiteX2-75" fmla="*/ 12250807 w 12250807"/>
              <a:gd name="connsiteY2-76" fmla="*/ 2872016 h 2872016"/>
              <a:gd name="connsiteX3-77" fmla="*/ 0 w 12250807"/>
              <a:gd name="connsiteY3-78" fmla="*/ 2320650 h 2872016"/>
              <a:gd name="connsiteX4-79" fmla="*/ 39757 w 12250807"/>
              <a:gd name="connsiteY4-80" fmla="*/ 0 h 2872016"/>
              <a:gd name="connsiteX0-81" fmla="*/ 39757 w 12250807"/>
              <a:gd name="connsiteY0-82" fmla="*/ 0 h 3410122"/>
              <a:gd name="connsiteX1-83" fmla="*/ 12250807 w 12250807"/>
              <a:gd name="connsiteY1-84" fmla="*/ 0 h 3410122"/>
              <a:gd name="connsiteX2-85" fmla="*/ 12250807 w 12250807"/>
              <a:gd name="connsiteY2-86" fmla="*/ 2872016 h 3410122"/>
              <a:gd name="connsiteX3-87" fmla="*/ 0 w 12250807"/>
              <a:gd name="connsiteY3-88" fmla="*/ 2320650 h 3410122"/>
              <a:gd name="connsiteX4-89" fmla="*/ 39757 w 12250807"/>
              <a:gd name="connsiteY4-90" fmla="*/ 0 h 3410122"/>
              <a:gd name="connsiteX0-91" fmla="*/ 39757 w 12250807"/>
              <a:gd name="connsiteY0-92" fmla="*/ 0 h 3729394"/>
              <a:gd name="connsiteX1-93" fmla="*/ 12250807 w 12250807"/>
              <a:gd name="connsiteY1-94" fmla="*/ 0 h 3729394"/>
              <a:gd name="connsiteX2-95" fmla="*/ 12250807 w 12250807"/>
              <a:gd name="connsiteY2-96" fmla="*/ 2872016 h 3729394"/>
              <a:gd name="connsiteX3-97" fmla="*/ 0 w 12250807"/>
              <a:gd name="connsiteY3-98" fmla="*/ 2320650 h 3729394"/>
              <a:gd name="connsiteX4-99" fmla="*/ 39757 w 12250807"/>
              <a:gd name="connsiteY4-100" fmla="*/ 0 h 3729394"/>
              <a:gd name="connsiteX0-101" fmla="*/ 39757 w 12250807"/>
              <a:gd name="connsiteY0-102" fmla="*/ 0 h 4318141"/>
              <a:gd name="connsiteX1-103" fmla="*/ 12250807 w 12250807"/>
              <a:gd name="connsiteY1-104" fmla="*/ 0 h 4318141"/>
              <a:gd name="connsiteX2-105" fmla="*/ 12230929 w 12250807"/>
              <a:gd name="connsiteY2-106" fmla="*/ 3706903 h 4318141"/>
              <a:gd name="connsiteX3-107" fmla="*/ 0 w 12250807"/>
              <a:gd name="connsiteY3-108" fmla="*/ 2320650 h 4318141"/>
              <a:gd name="connsiteX4-109" fmla="*/ 39757 w 12250807"/>
              <a:gd name="connsiteY4-110" fmla="*/ 0 h 4318141"/>
              <a:gd name="connsiteX0-111" fmla="*/ 39757 w 12250807"/>
              <a:gd name="connsiteY0-112" fmla="*/ 0 h 3907395"/>
              <a:gd name="connsiteX1-113" fmla="*/ 12250807 w 12250807"/>
              <a:gd name="connsiteY1-114" fmla="*/ 0 h 3907395"/>
              <a:gd name="connsiteX2-115" fmla="*/ 12230929 w 12250807"/>
              <a:gd name="connsiteY2-116" fmla="*/ 3706903 h 3907395"/>
              <a:gd name="connsiteX3-117" fmla="*/ 0 w 12250807"/>
              <a:gd name="connsiteY3-118" fmla="*/ 2320650 h 3907395"/>
              <a:gd name="connsiteX4-119" fmla="*/ 39757 w 12250807"/>
              <a:gd name="connsiteY4-120" fmla="*/ 0 h 3907395"/>
              <a:gd name="connsiteX0-121" fmla="*/ 39757 w 12250807"/>
              <a:gd name="connsiteY0-122" fmla="*/ 0 h 3831484"/>
              <a:gd name="connsiteX1-123" fmla="*/ 12250807 w 12250807"/>
              <a:gd name="connsiteY1-124" fmla="*/ 0 h 3831484"/>
              <a:gd name="connsiteX2-125" fmla="*/ 12230929 w 12250807"/>
              <a:gd name="connsiteY2-126" fmla="*/ 3706903 h 3831484"/>
              <a:gd name="connsiteX3-127" fmla="*/ 0 w 12250807"/>
              <a:gd name="connsiteY3-128" fmla="*/ 2320650 h 3831484"/>
              <a:gd name="connsiteX4-129" fmla="*/ 39757 w 12250807"/>
              <a:gd name="connsiteY4-130" fmla="*/ 0 h 38314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50807" h="3831484">
                <a:moveTo>
                  <a:pt x="39757" y="0"/>
                </a:moveTo>
                <a:lnTo>
                  <a:pt x="12250807" y="0"/>
                </a:lnTo>
                <a:lnTo>
                  <a:pt x="12230929" y="3706903"/>
                </a:lnTo>
                <a:cubicBezTo>
                  <a:pt x="7252805" y="4179097"/>
                  <a:pt x="2572854" y="3220057"/>
                  <a:pt x="0" y="2320650"/>
                </a:cubicBezTo>
                <a:cubicBezTo>
                  <a:pt x="0" y="1255552"/>
                  <a:pt x="39757" y="1065098"/>
                  <a:pt x="39757" y="0"/>
                </a:cubicBezTo>
                <a:close/>
              </a:path>
            </a:pathLst>
          </a:custGeom>
          <a:solidFill>
            <a:srgbClr val="029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083212" y="815926"/>
            <a:ext cx="10030265" cy="5226148"/>
          </a:xfrm>
          <a:prstGeom prst="roundRect">
            <a:avLst>
              <a:gd name="adj" fmla="val 517"/>
            </a:avLst>
          </a:prstGeom>
          <a:solidFill>
            <a:schemeClr val="bg1"/>
          </a:solidFill>
          <a:ln>
            <a:noFill/>
          </a:ln>
          <a:effectLst>
            <a:outerShdw blurRad="215900" dist="25400" dir="5400000" algn="ctr" rotWithShape="0">
              <a:srgbClr val="000000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1804053" y="2233726"/>
            <a:ext cx="8625311" cy="2825688"/>
          </a:xfrm>
          <a:prstGeom prst="roundRect">
            <a:avLst>
              <a:gd name="adj" fmla="val 587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291262" y="5710525"/>
            <a:ext cx="600075" cy="600075"/>
            <a:chOff x="5795963" y="5743575"/>
            <a:chExt cx="600075" cy="600075"/>
          </a:xfrm>
          <a:effectLst>
            <a:outerShdw blurRad="63500" dist="12700" dir="16200000" algn="ctr" rotWithShape="0">
              <a:srgbClr val="000000">
                <a:alpha val="35000"/>
              </a:srgbClr>
            </a:outerShdw>
          </a:effectLst>
        </p:grpSpPr>
        <p:sp>
          <p:nvSpPr>
            <p:cNvPr id="19" name="Овал 12"/>
            <p:cNvSpPr/>
            <p:nvPr/>
          </p:nvSpPr>
          <p:spPr>
            <a:xfrm>
              <a:off x="5795963" y="5743575"/>
              <a:ext cx="600075" cy="600075"/>
            </a:xfrm>
            <a:prstGeom prst="ellipse">
              <a:avLst/>
            </a:prstGeom>
            <a:solidFill>
              <a:srgbClr val="02993B"/>
            </a:solidFill>
            <a:ln>
              <a:noFill/>
            </a:ln>
            <a:effectLst>
              <a:outerShdw blurRad="88900" dist="254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800000">
              <a:off x="5983758" y="5976938"/>
              <a:ext cx="224485" cy="164046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1078523" y="1548124"/>
            <a:ext cx="10030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63000">
                      <a:srgbClr val="02376B">
                        <a:lumMod val="80000"/>
                      </a:srgbClr>
                    </a:gs>
                    <a:gs pos="0">
                      <a:srgbClr val="254363">
                        <a:lumMod val="7000"/>
                      </a:srgbClr>
                    </a:gs>
                    <a:gs pos="100000">
                      <a:srgbClr val="017BF5">
                        <a:lumMod val="31000"/>
                      </a:srgbClr>
                    </a:gs>
                  </a:gsLst>
                  <a:lin ang="5400000" scaled="1"/>
                </a:gradFill>
                <a:latin typeface="苹方 细体" panose="020B0200000000000000" pitchFamily="34" charset="-122"/>
                <a:ea typeface="苹方 细体" panose="020B0200000000000000" pitchFamily="34" charset="-122"/>
              </a:defRPr>
            </a:lvl1pPr>
          </a:lstStyle>
          <a:p>
            <a:pPr algn="ctr"/>
            <a:r>
              <a:rPr lang="zh-CN" altLang="en-US" b="1" dirty="0">
                <a:gradFill>
                  <a:gsLst>
                    <a:gs pos="63000">
                      <a:srgbClr val="02993B"/>
                    </a:gs>
                    <a:gs pos="0">
                      <a:srgbClr val="02993B"/>
                    </a:gs>
                    <a:gs pos="100000">
                      <a:srgbClr val="02993B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晋升</a:t>
            </a:r>
            <a:r>
              <a:rPr lang="zh-CN" altLang="en-US" b="1" dirty="0" smtClean="0">
                <a:gradFill>
                  <a:gsLst>
                    <a:gs pos="63000">
                      <a:srgbClr val="02993B"/>
                    </a:gs>
                    <a:gs pos="0">
                      <a:srgbClr val="02993B"/>
                    </a:gs>
                    <a:gs pos="100000">
                      <a:srgbClr val="02993B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述职</a:t>
            </a:r>
            <a:r>
              <a:rPr lang="zh-CN" altLang="en-US" b="1" dirty="0">
                <a:gradFill>
                  <a:gsLst>
                    <a:gs pos="63000">
                      <a:srgbClr val="02993B"/>
                    </a:gs>
                    <a:gs pos="0">
                      <a:srgbClr val="02993B"/>
                    </a:gs>
                    <a:gs pos="100000">
                      <a:srgbClr val="02993B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报告</a:t>
            </a:r>
            <a:endParaRPr lang="zh-CN" altLang="en-US" b="1" dirty="0">
              <a:gradFill>
                <a:gsLst>
                  <a:gs pos="63000">
                    <a:srgbClr val="02993B"/>
                  </a:gs>
                  <a:gs pos="0">
                    <a:srgbClr val="02993B"/>
                  </a:gs>
                  <a:gs pos="100000">
                    <a:srgbClr val="02993B"/>
                  </a:gs>
                </a:gsLst>
                <a:lin ang="5400000" scaled="1"/>
              </a:gradFill>
              <a:ea typeface="思源黑体 CN Regular" panose="020B0500000000000000" charset="-122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1804670" y="5121910"/>
            <a:ext cx="4403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0164C7">
                        <a:lumMod val="66000"/>
                      </a:srgbClr>
                    </a:gs>
                    <a:gs pos="100000">
                      <a:srgbClr val="017BF5"/>
                    </a:gs>
                  </a:gsLst>
                  <a:lin ang="5400000" scaled="1"/>
                </a:gradFill>
                <a:latin typeface="苹方 细体" panose="020B0200000000000000" pitchFamily="34" charset="-122"/>
                <a:ea typeface="苹方 细体" panose="020B0200000000000000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汇 报 人 </a:t>
            </a:r>
            <a:r>
              <a:rPr lang="zh-CN" altLang="en-US" b="1" dirty="0" smtClean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：</a:t>
            </a:r>
            <a:r>
              <a:rPr lang="zh-CN" altLang="en-US" dirty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王赛</a:t>
            </a:r>
            <a:r>
              <a:rPr lang="zh-CN" altLang="en-US" dirty="0" smtClean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 </a:t>
            </a:r>
            <a:endParaRPr lang="zh-CN" altLang="en-US" dirty="0">
              <a:gradFill>
                <a:gsLst>
                  <a:gs pos="0">
                    <a:srgbClr val="02993B"/>
                  </a:gs>
                  <a:gs pos="100000">
                    <a:srgbClr val="219B44"/>
                  </a:gs>
                </a:gsLst>
                <a:lin ang="5400000" scaled="1"/>
              </a:gradFill>
              <a:ea typeface="思源黑体 CN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入职部门 ：研发</a:t>
            </a:r>
            <a:r>
              <a:rPr lang="zh-CN" altLang="en-US" dirty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中心</a:t>
            </a:r>
            <a:r>
              <a:rPr lang="en-US" altLang="zh-CN" dirty="0">
                <a:gradFill>
                  <a:gsLst>
                    <a:gs pos="0">
                      <a:srgbClr val="02993B">
                        <a:alpha val="60000"/>
                      </a:srgbClr>
                    </a:gs>
                    <a:gs pos="100000">
                      <a:srgbClr val="219B44">
                        <a:alpha val="20000"/>
                      </a:srgbClr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/</a:t>
            </a:r>
            <a:r>
              <a:rPr lang="zh-CN" altLang="en-US" dirty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研发一部</a:t>
            </a:r>
            <a:r>
              <a:rPr lang="en-US" altLang="zh-CN" dirty="0">
                <a:gradFill>
                  <a:gsLst>
                    <a:gs pos="0">
                      <a:srgbClr val="02993B">
                        <a:alpha val="60000"/>
                      </a:srgbClr>
                    </a:gs>
                    <a:gs pos="100000">
                      <a:srgbClr val="219B44">
                        <a:alpha val="20000"/>
                      </a:srgbClr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/</a:t>
            </a:r>
            <a:r>
              <a:rPr lang="zh-CN" altLang="en-US" dirty="0" smtClean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前端研发部</a:t>
            </a:r>
            <a:endParaRPr lang="en-US" altLang="zh-CN" dirty="0">
              <a:gradFill>
                <a:gsLst>
                  <a:gs pos="0">
                    <a:srgbClr val="02993B"/>
                  </a:gs>
                  <a:gs pos="100000">
                    <a:srgbClr val="219B44"/>
                  </a:gs>
                </a:gsLst>
                <a:lin ang="5400000" scaled="1"/>
              </a:gradFill>
              <a:ea typeface="思源黑体 CN Regular" panose="020B0500000000000000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35" y="1062029"/>
            <a:ext cx="2434730" cy="416933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7237095" y="5288280"/>
            <a:ext cx="3385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0164C7">
                        <a:lumMod val="66000"/>
                      </a:srgbClr>
                    </a:gs>
                    <a:gs pos="100000">
                      <a:srgbClr val="017BF5"/>
                    </a:gs>
                  </a:gsLst>
                  <a:lin ang="5400000" scaled="1"/>
                </a:gradFill>
                <a:latin typeface="苹方 细体" panose="020B0200000000000000" pitchFamily="34" charset="-122"/>
                <a:ea typeface="苹方 细体" panose="020B0200000000000000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1" dirty="0" smtClean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汇报</a:t>
            </a:r>
            <a:r>
              <a:rPr lang="zh-CN" altLang="en-US" sz="1600" b="1" dirty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时间 ：</a:t>
            </a:r>
            <a:r>
              <a:rPr lang="en-US" altLang="zh-CN" sz="1600" dirty="0" smtClean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2024 </a:t>
            </a:r>
            <a:r>
              <a:rPr lang="zh-CN" altLang="en-US" sz="1600" dirty="0" smtClean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年 </a:t>
            </a:r>
            <a:r>
              <a:rPr lang="en-US" altLang="zh-CN" sz="1600" dirty="0" smtClean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11 </a:t>
            </a:r>
            <a:r>
              <a:rPr lang="zh-CN" altLang="en-US" sz="1600" dirty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月 </a:t>
            </a:r>
            <a:r>
              <a:rPr lang="en-US" altLang="zh-CN" sz="1600" dirty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15</a:t>
            </a:r>
            <a:r>
              <a:rPr lang="en-US" altLang="zh-CN" sz="1600" dirty="0" smtClean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 </a:t>
            </a:r>
            <a:r>
              <a:rPr lang="zh-CN" altLang="en-US" sz="1600" dirty="0">
                <a:gradFill>
                  <a:gsLst>
                    <a:gs pos="0">
                      <a:srgbClr val="02993B"/>
                    </a:gs>
                    <a:gs pos="100000">
                      <a:srgbClr val="219B44"/>
                    </a:gs>
                  </a:gsLst>
                  <a:lin ang="5400000" scaled="1"/>
                </a:gradFill>
                <a:ea typeface="思源黑体 CN Regular" panose="020B0500000000000000" charset="-122"/>
              </a:rPr>
              <a:t>日</a:t>
            </a:r>
            <a:endParaRPr lang="zh-CN" altLang="en-US" sz="1600" dirty="0">
              <a:gradFill>
                <a:gsLst>
                  <a:gs pos="0">
                    <a:srgbClr val="02993B"/>
                  </a:gs>
                  <a:gs pos="100000">
                    <a:srgbClr val="219B44"/>
                  </a:gs>
                </a:gsLst>
                <a:lin ang="5400000" scaled="1"/>
              </a:gradFill>
              <a:ea typeface="思源黑体 CN Regular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0" y="6166671"/>
            <a:ext cx="12192000" cy="691328"/>
          </a:xfrm>
          <a:custGeom>
            <a:avLst/>
            <a:gdLst>
              <a:gd name="connsiteX0" fmla="*/ 6096001 w 12192000"/>
              <a:gd name="connsiteY0" fmla="*/ 0 h 691328"/>
              <a:gd name="connsiteX1" fmla="*/ 12152549 w 12192000"/>
              <a:gd name="connsiteY1" fmla="*/ 571465 h 691328"/>
              <a:gd name="connsiteX2" fmla="*/ 12192000 w 12192000"/>
              <a:gd name="connsiteY2" fmla="*/ 583676 h 691328"/>
              <a:gd name="connsiteX3" fmla="*/ 12192000 w 12192000"/>
              <a:gd name="connsiteY3" fmla="*/ 594821 h 691328"/>
              <a:gd name="connsiteX4" fmla="*/ 12192000 w 12192000"/>
              <a:gd name="connsiteY4" fmla="*/ 627532 h 691328"/>
              <a:gd name="connsiteX5" fmla="*/ 12192000 w 12192000"/>
              <a:gd name="connsiteY5" fmla="*/ 691328 h 691328"/>
              <a:gd name="connsiteX6" fmla="*/ 0 w 12192000"/>
              <a:gd name="connsiteY6" fmla="*/ 691328 h 691328"/>
              <a:gd name="connsiteX7" fmla="*/ 0 w 12192000"/>
              <a:gd name="connsiteY7" fmla="*/ 627532 h 691328"/>
              <a:gd name="connsiteX8" fmla="*/ 0 w 12192000"/>
              <a:gd name="connsiteY8" fmla="*/ 594821 h 691328"/>
              <a:gd name="connsiteX9" fmla="*/ 0 w 12192000"/>
              <a:gd name="connsiteY9" fmla="*/ 583677 h 691328"/>
              <a:gd name="connsiteX10" fmla="*/ 39453 w 12192000"/>
              <a:gd name="connsiteY10" fmla="*/ 571465 h 691328"/>
              <a:gd name="connsiteX11" fmla="*/ 6096001 w 12192000"/>
              <a:gd name="connsiteY11" fmla="*/ 0 h 6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91328">
                <a:moveTo>
                  <a:pt x="6096001" y="0"/>
                </a:moveTo>
                <a:cubicBezTo>
                  <a:pt x="8711299" y="0"/>
                  <a:pt x="10986161" y="231075"/>
                  <a:pt x="12152549" y="571465"/>
                </a:cubicBezTo>
                <a:lnTo>
                  <a:pt x="12192000" y="583676"/>
                </a:lnTo>
                <a:lnTo>
                  <a:pt x="12192000" y="594821"/>
                </a:lnTo>
                <a:lnTo>
                  <a:pt x="12192000" y="627532"/>
                </a:lnTo>
                <a:lnTo>
                  <a:pt x="12192000" y="691328"/>
                </a:lnTo>
                <a:lnTo>
                  <a:pt x="0" y="691328"/>
                </a:lnTo>
                <a:lnTo>
                  <a:pt x="0" y="627532"/>
                </a:lnTo>
                <a:lnTo>
                  <a:pt x="0" y="594821"/>
                </a:lnTo>
                <a:lnTo>
                  <a:pt x="0" y="583677"/>
                </a:lnTo>
                <a:lnTo>
                  <a:pt x="39453" y="571465"/>
                </a:lnTo>
                <a:cubicBezTo>
                  <a:pt x="1205841" y="231075"/>
                  <a:pt x="3480703" y="0"/>
                  <a:pt x="6096001" y="0"/>
                </a:cubicBezTo>
                <a:close/>
              </a:path>
            </a:pathLst>
          </a:custGeom>
          <a:solidFill>
            <a:srgbClr val="029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993B"/>
              </a:solidFill>
              <a:ea typeface="思源黑体 CN Regular" panose="020B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sp>
        <p:nvSpPr>
          <p:cNvPr id="65" name="TextBox 34"/>
          <p:cNvSpPr txBox="1"/>
          <p:nvPr/>
        </p:nvSpPr>
        <p:spPr>
          <a:xfrm>
            <a:off x="533440" y="3834898"/>
            <a:ext cx="191147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5750">
              <a:lnSpc>
                <a:spcPct val="150000"/>
              </a:lnSpc>
            </a:pPr>
            <a:endParaRPr lang="en-US" altLang="zh-CN" sz="1600" b="1" dirty="0">
              <a:solidFill>
                <a:srgbClr val="FFBF00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0" name="New shape"/>
          <p:cNvSpPr/>
          <p:nvPr/>
        </p:nvSpPr>
        <p:spPr>
          <a:xfrm>
            <a:off x="1558800" y="2464455"/>
            <a:ext cx="2744215" cy="2228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在项目中，由于设备差异，如高分辨率，部分用户可能会遇到异常情况。为了提升用户体验，需要提前预知这部分异常情况来解决这些问题。</a:t>
            </a:r>
            <a:endParaRPr sz="1575" b="0" i="0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1" name="New shape"/>
          <p:cNvSpPr/>
          <p:nvPr/>
        </p:nvSpPr>
        <p:spPr>
          <a:xfrm>
            <a:off x="1556530" y="1626419"/>
            <a:ext cx="2532802" cy="649635"/>
          </a:xfrm>
          <a:prstGeom prst="roundRect">
            <a:avLst>
              <a:gd name="adj" fmla="val 20033"/>
            </a:avLst>
          </a:prstGeom>
          <a:solidFill>
            <a:srgbClr val="EDEDED"/>
          </a:solidFill>
          <a:ln w="6350">
            <a:solidFill>
              <a:srgbClr val="542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 smtClean="0">
                <a:solidFill>
                  <a:srgbClr val="219B44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用户体验</a:t>
            </a:r>
            <a:endParaRPr sz="2100" b="1" i="0" dirty="0">
              <a:solidFill>
                <a:srgbClr val="219B44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2" name="New shape"/>
          <p:cNvSpPr/>
          <p:nvPr/>
        </p:nvSpPr>
        <p:spPr>
          <a:xfrm>
            <a:off x="4430015" y="2469265"/>
            <a:ext cx="2744215" cy="1864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在一些项目需求中，在项目管理方面还有很大的提升空间。需要更好地规划和组织项目，合理分配资源和时间，以确保项目按时交付。</a:t>
            </a:r>
            <a:endParaRPr sz="1575" b="0" i="0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3" name="New shape"/>
          <p:cNvSpPr/>
          <p:nvPr/>
        </p:nvSpPr>
        <p:spPr>
          <a:xfrm>
            <a:off x="4427745" y="1660524"/>
            <a:ext cx="2532802" cy="581424"/>
          </a:xfrm>
          <a:prstGeom prst="roundRect">
            <a:avLst>
              <a:gd name="adj" fmla="val 20033"/>
            </a:avLst>
          </a:prstGeom>
          <a:solidFill>
            <a:srgbClr val="EDEDED"/>
          </a:solidFill>
          <a:ln w="6350">
            <a:solidFill>
              <a:srgbClr val="542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219B44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缺乏项目管理经验</a:t>
            </a:r>
            <a:endParaRPr sz="2100" b="1" i="0" dirty="0">
              <a:solidFill>
                <a:srgbClr val="219B44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4" name="New shape"/>
          <p:cNvSpPr/>
          <p:nvPr/>
        </p:nvSpPr>
        <p:spPr>
          <a:xfrm>
            <a:off x="7301229" y="2446515"/>
            <a:ext cx="2744216" cy="1533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在各个方面需要主动的提出自己的见解，主动寻找一些问题以及优化项，并能够带领团队其他伙伴一起完成。 </a:t>
            </a:r>
            <a:endParaRPr sz="1575" b="0" i="0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5" name="New shape"/>
          <p:cNvSpPr/>
          <p:nvPr/>
        </p:nvSpPr>
        <p:spPr>
          <a:xfrm>
            <a:off x="7298959" y="1626419"/>
            <a:ext cx="2532802" cy="649635"/>
          </a:xfrm>
          <a:prstGeom prst="roundRect">
            <a:avLst>
              <a:gd name="adj" fmla="val 20033"/>
            </a:avLst>
          </a:prstGeom>
          <a:solidFill>
            <a:srgbClr val="EDEDED"/>
          </a:solidFill>
          <a:ln w="6350">
            <a:solidFill>
              <a:srgbClr val="542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219B44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积极主动项</a:t>
            </a:r>
            <a:r>
              <a:rPr lang="zh-CN" altLang="en-US" sz="2100" b="1" dirty="0" smtClean="0">
                <a:solidFill>
                  <a:srgbClr val="219B44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不足</a:t>
            </a:r>
            <a:endParaRPr sz="2100" b="1" i="0" dirty="0">
              <a:solidFill>
                <a:srgbClr val="219B44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83323" y="552446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285750"/>
            <a:r>
              <a:rPr lang="zh-CN" altLang="en-US" dirty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不足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0" y="6166671"/>
            <a:ext cx="12192000" cy="691328"/>
          </a:xfrm>
          <a:custGeom>
            <a:avLst/>
            <a:gdLst>
              <a:gd name="connsiteX0" fmla="*/ 6096001 w 12192000"/>
              <a:gd name="connsiteY0" fmla="*/ 0 h 691328"/>
              <a:gd name="connsiteX1" fmla="*/ 12152549 w 12192000"/>
              <a:gd name="connsiteY1" fmla="*/ 571465 h 691328"/>
              <a:gd name="connsiteX2" fmla="*/ 12192000 w 12192000"/>
              <a:gd name="connsiteY2" fmla="*/ 583676 h 691328"/>
              <a:gd name="connsiteX3" fmla="*/ 12192000 w 12192000"/>
              <a:gd name="connsiteY3" fmla="*/ 594821 h 691328"/>
              <a:gd name="connsiteX4" fmla="*/ 12192000 w 12192000"/>
              <a:gd name="connsiteY4" fmla="*/ 627532 h 691328"/>
              <a:gd name="connsiteX5" fmla="*/ 12192000 w 12192000"/>
              <a:gd name="connsiteY5" fmla="*/ 691328 h 691328"/>
              <a:gd name="connsiteX6" fmla="*/ 0 w 12192000"/>
              <a:gd name="connsiteY6" fmla="*/ 691328 h 691328"/>
              <a:gd name="connsiteX7" fmla="*/ 0 w 12192000"/>
              <a:gd name="connsiteY7" fmla="*/ 627532 h 691328"/>
              <a:gd name="connsiteX8" fmla="*/ 0 w 12192000"/>
              <a:gd name="connsiteY8" fmla="*/ 594821 h 691328"/>
              <a:gd name="connsiteX9" fmla="*/ 0 w 12192000"/>
              <a:gd name="connsiteY9" fmla="*/ 583677 h 691328"/>
              <a:gd name="connsiteX10" fmla="*/ 39453 w 12192000"/>
              <a:gd name="connsiteY10" fmla="*/ 571465 h 691328"/>
              <a:gd name="connsiteX11" fmla="*/ 6096001 w 12192000"/>
              <a:gd name="connsiteY11" fmla="*/ 0 h 6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91328">
                <a:moveTo>
                  <a:pt x="6096001" y="0"/>
                </a:moveTo>
                <a:cubicBezTo>
                  <a:pt x="8711299" y="0"/>
                  <a:pt x="10986161" y="231075"/>
                  <a:pt x="12152549" y="571465"/>
                </a:cubicBezTo>
                <a:lnTo>
                  <a:pt x="12192000" y="583676"/>
                </a:lnTo>
                <a:lnTo>
                  <a:pt x="12192000" y="594821"/>
                </a:lnTo>
                <a:lnTo>
                  <a:pt x="12192000" y="627532"/>
                </a:lnTo>
                <a:lnTo>
                  <a:pt x="12192000" y="691328"/>
                </a:lnTo>
                <a:lnTo>
                  <a:pt x="0" y="691328"/>
                </a:lnTo>
                <a:lnTo>
                  <a:pt x="0" y="627532"/>
                </a:lnTo>
                <a:lnTo>
                  <a:pt x="0" y="594821"/>
                </a:lnTo>
                <a:lnTo>
                  <a:pt x="0" y="583677"/>
                </a:lnTo>
                <a:lnTo>
                  <a:pt x="39453" y="571465"/>
                </a:lnTo>
                <a:cubicBezTo>
                  <a:pt x="1205841" y="231075"/>
                  <a:pt x="3480703" y="0"/>
                  <a:pt x="6096001" y="0"/>
                </a:cubicBezTo>
                <a:close/>
              </a:path>
            </a:pathLst>
          </a:custGeom>
          <a:solidFill>
            <a:srgbClr val="029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993B"/>
              </a:solidFill>
              <a:ea typeface="思源黑体 CN Regular" panose="020B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sp>
        <p:nvSpPr>
          <p:cNvPr id="65" name="TextBox 34"/>
          <p:cNvSpPr txBox="1"/>
          <p:nvPr/>
        </p:nvSpPr>
        <p:spPr>
          <a:xfrm>
            <a:off x="533440" y="3834898"/>
            <a:ext cx="191147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5750">
              <a:lnSpc>
                <a:spcPct val="150000"/>
              </a:lnSpc>
            </a:pPr>
            <a:endParaRPr lang="en-US" altLang="zh-CN" sz="1600" b="1" dirty="0">
              <a:solidFill>
                <a:srgbClr val="FFBF00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0" name="New shape"/>
          <p:cNvSpPr/>
          <p:nvPr/>
        </p:nvSpPr>
        <p:spPr>
          <a:xfrm>
            <a:off x="1558800" y="2474409"/>
            <a:ext cx="2744215" cy="259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通过不断的修改，封装前端组件库，统一样式，统一功能，封装独有功能，并且应用于</a:t>
            </a:r>
            <a:r>
              <a:rPr lang="en-US" altLang="zh-CN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ODPM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与</a:t>
            </a:r>
            <a:r>
              <a:rPr lang="en-US" altLang="zh-CN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ODP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项目中。熟练</a:t>
            </a:r>
            <a:r>
              <a:rPr lang="en-US" altLang="zh-CN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hooks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封装，在开发过程中更加得心应手，提高了工作效率和质量。</a:t>
            </a:r>
            <a:endParaRPr sz="1575" b="0" i="0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1" name="New shape"/>
          <p:cNvSpPr/>
          <p:nvPr/>
        </p:nvSpPr>
        <p:spPr>
          <a:xfrm>
            <a:off x="1556530" y="1626419"/>
            <a:ext cx="2532802" cy="649635"/>
          </a:xfrm>
          <a:prstGeom prst="roundRect">
            <a:avLst>
              <a:gd name="adj" fmla="val 20033"/>
            </a:avLst>
          </a:prstGeom>
          <a:solidFill>
            <a:srgbClr val="EDEDED"/>
          </a:solidFill>
          <a:ln w="6350">
            <a:solidFill>
              <a:srgbClr val="542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 smtClean="0">
                <a:solidFill>
                  <a:srgbClr val="219B44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技术</a:t>
            </a:r>
            <a:r>
              <a:rPr lang="zh-CN" altLang="en-US" sz="2100" b="1" dirty="0">
                <a:solidFill>
                  <a:srgbClr val="219B44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能力的提升</a:t>
            </a:r>
            <a:endParaRPr sz="2100" b="1" i="0" dirty="0">
              <a:solidFill>
                <a:srgbClr val="219B44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2" name="New shape"/>
          <p:cNvSpPr/>
          <p:nvPr/>
        </p:nvSpPr>
        <p:spPr>
          <a:xfrm>
            <a:off x="4430015" y="2484366"/>
            <a:ext cx="2744215" cy="29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因为后续部分项目需使用</a:t>
            </a:r>
            <a:r>
              <a:rPr lang="en-US" altLang="zh-CN" sz="1575" dirty="0" err="1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uniapp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进行开发，部分同事之前没有使用过</a:t>
            </a:r>
            <a:r>
              <a:rPr lang="en-US" altLang="zh-CN" sz="1575" dirty="0" err="1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uniapp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，所以我开展了一项关于</a:t>
            </a:r>
            <a:r>
              <a:rPr lang="en-US" altLang="zh-CN" sz="1575" dirty="0" err="1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uniapp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的技术分享，分享了</a:t>
            </a:r>
            <a:r>
              <a:rPr lang="en-US" altLang="zh-CN" sz="1575" dirty="0" err="1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uniapp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的开发教程，部分常见问题以及一些便于开发的功能来让大家快速上手。</a:t>
            </a:r>
            <a:endParaRPr sz="1575" b="0" i="0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3" name="New shape"/>
          <p:cNvSpPr/>
          <p:nvPr/>
        </p:nvSpPr>
        <p:spPr>
          <a:xfrm>
            <a:off x="4427745" y="1660524"/>
            <a:ext cx="2532802" cy="581424"/>
          </a:xfrm>
          <a:prstGeom prst="roundRect">
            <a:avLst>
              <a:gd name="adj" fmla="val 20033"/>
            </a:avLst>
          </a:prstGeom>
          <a:solidFill>
            <a:srgbClr val="EDEDED"/>
          </a:solidFill>
          <a:ln w="6350">
            <a:solidFill>
              <a:srgbClr val="542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219B44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技术分享</a:t>
            </a:r>
            <a:endParaRPr sz="2100" b="1" i="0" dirty="0">
              <a:solidFill>
                <a:srgbClr val="219B44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4" name="New shape"/>
          <p:cNvSpPr/>
          <p:nvPr/>
        </p:nvSpPr>
        <p:spPr>
          <a:xfrm>
            <a:off x="7301229" y="2487581"/>
            <a:ext cx="2744216" cy="29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在开发</a:t>
            </a:r>
            <a:r>
              <a:rPr lang="en-US" altLang="zh-CN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ODP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移动端项目时，负责制定项目计划、分配任务、协调资源，并确保项目按时交付。这是我第一次独立负责一个项目，这次经历虽说有些许不足，但是大大的锻炼了我的项目管理能力，也提升了团队协作精神</a:t>
            </a:r>
            <a:endParaRPr sz="1575" b="0" i="0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15" name="New shape"/>
          <p:cNvSpPr/>
          <p:nvPr/>
        </p:nvSpPr>
        <p:spPr>
          <a:xfrm>
            <a:off x="7298959" y="1660524"/>
            <a:ext cx="2532802" cy="581424"/>
          </a:xfrm>
          <a:prstGeom prst="roundRect">
            <a:avLst>
              <a:gd name="adj" fmla="val 20033"/>
            </a:avLst>
          </a:prstGeom>
          <a:solidFill>
            <a:srgbClr val="EDEDED"/>
          </a:solidFill>
          <a:ln w="6350">
            <a:solidFill>
              <a:srgbClr val="542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219B44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领导能力的展现</a:t>
            </a:r>
            <a:endParaRPr sz="2100" b="1" i="0" dirty="0">
              <a:solidFill>
                <a:srgbClr val="219B44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83323" y="552446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285750"/>
            <a:r>
              <a:rPr lang="zh-CN" altLang="en-US" dirty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收获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6" t="-1" r="33930" b="20372"/>
          <a:stretch>
            <a:fillRect/>
          </a:stretch>
        </p:blipFill>
        <p:spPr>
          <a:xfrm>
            <a:off x="0" y="0"/>
            <a:ext cx="8403771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5" y="6107595"/>
            <a:ext cx="187643" cy="25881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0839" y="60447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梯形 4"/>
          <p:cNvSpPr/>
          <p:nvPr/>
        </p:nvSpPr>
        <p:spPr>
          <a:xfrm flipV="1">
            <a:off x="4591002" y="-13137"/>
            <a:ext cx="7625538" cy="6871137"/>
          </a:xfrm>
          <a:custGeom>
            <a:avLst/>
            <a:gdLst>
              <a:gd name="connsiteX0" fmla="*/ 0 w 14512413"/>
              <a:gd name="connsiteY0" fmla="*/ 6858000 h 6858000"/>
              <a:gd name="connsiteX1" fmla="*/ 3779307 w 14512413"/>
              <a:gd name="connsiteY1" fmla="*/ 0 h 6858000"/>
              <a:gd name="connsiteX2" fmla="*/ 10733106 w 14512413"/>
              <a:gd name="connsiteY2" fmla="*/ 0 h 6858000"/>
              <a:gd name="connsiteX3" fmla="*/ 14512413 w 14512413"/>
              <a:gd name="connsiteY3" fmla="*/ 6858000 h 6858000"/>
              <a:gd name="connsiteX4" fmla="*/ 0 w 14512413"/>
              <a:gd name="connsiteY4" fmla="*/ 6858000 h 6858000"/>
              <a:gd name="connsiteX0-1" fmla="*/ 0 w 14512413"/>
              <a:gd name="connsiteY0-2" fmla="*/ 6858000 h 6858000"/>
              <a:gd name="connsiteX1-3" fmla="*/ 3779307 w 14512413"/>
              <a:gd name="connsiteY1-4" fmla="*/ 0 h 6858000"/>
              <a:gd name="connsiteX2-5" fmla="*/ 9818706 w 14512413"/>
              <a:gd name="connsiteY2-6" fmla="*/ 0 h 6858000"/>
              <a:gd name="connsiteX3-7" fmla="*/ 14512413 w 14512413"/>
              <a:gd name="connsiteY3-8" fmla="*/ 6858000 h 6858000"/>
              <a:gd name="connsiteX4-9" fmla="*/ 0 w 14512413"/>
              <a:gd name="connsiteY4-10" fmla="*/ 6858000 h 6858000"/>
              <a:gd name="connsiteX0-11" fmla="*/ 0 w 14512413"/>
              <a:gd name="connsiteY0-12" fmla="*/ 6858000 h 6858000"/>
              <a:gd name="connsiteX1-13" fmla="*/ 3779307 w 14512413"/>
              <a:gd name="connsiteY1-14" fmla="*/ 0 h 6858000"/>
              <a:gd name="connsiteX2-15" fmla="*/ 9775163 w 14512413"/>
              <a:gd name="connsiteY2-16" fmla="*/ 0 h 6858000"/>
              <a:gd name="connsiteX3-17" fmla="*/ 14512413 w 14512413"/>
              <a:gd name="connsiteY3-18" fmla="*/ 6858000 h 6858000"/>
              <a:gd name="connsiteX4-19" fmla="*/ 0 w 14512413"/>
              <a:gd name="connsiteY4-20" fmla="*/ 6858000 h 6858000"/>
              <a:gd name="connsiteX0-21" fmla="*/ 0 w 9775163"/>
              <a:gd name="connsiteY0-22" fmla="*/ 6858000 h 6858000"/>
              <a:gd name="connsiteX1-23" fmla="*/ 3779307 w 9775163"/>
              <a:gd name="connsiteY1-24" fmla="*/ 0 h 6858000"/>
              <a:gd name="connsiteX2-25" fmla="*/ 9775163 w 9775163"/>
              <a:gd name="connsiteY2-26" fmla="*/ 0 h 6858000"/>
              <a:gd name="connsiteX3-27" fmla="*/ 9733936 w 9775163"/>
              <a:gd name="connsiteY3-28" fmla="*/ 6828504 h 6858000"/>
              <a:gd name="connsiteX4-29" fmla="*/ 0 w 9775163"/>
              <a:gd name="connsiteY4-30" fmla="*/ 6858000 h 6858000"/>
              <a:gd name="connsiteX0-31" fmla="*/ 0 w 9787401"/>
              <a:gd name="connsiteY0-32" fmla="*/ 6811254 h 6828504"/>
              <a:gd name="connsiteX1-33" fmla="*/ 3791545 w 9787401"/>
              <a:gd name="connsiteY1-34" fmla="*/ 0 h 6828504"/>
              <a:gd name="connsiteX2-35" fmla="*/ 9787401 w 9787401"/>
              <a:gd name="connsiteY2-36" fmla="*/ 0 h 6828504"/>
              <a:gd name="connsiteX3-37" fmla="*/ 9746174 w 9787401"/>
              <a:gd name="connsiteY3-38" fmla="*/ 6828504 h 6828504"/>
              <a:gd name="connsiteX4-39" fmla="*/ 0 w 9787401"/>
              <a:gd name="connsiteY4-40" fmla="*/ 6811254 h 6828504"/>
              <a:gd name="connsiteX0-41" fmla="*/ 0 w 9787401"/>
              <a:gd name="connsiteY0-42" fmla="*/ 6811254 h 6837853"/>
              <a:gd name="connsiteX1-43" fmla="*/ 3791545 w 9787401"/>
              <a:gd name="connsiteY1-44" fmla="*/ 0 h 6837853"/>
              <a:gd name="connsiteX2-45" fmla="*/ 9787401 w 9787401"/>
              <a:gd name="connsiteY2-46" fmla="*/ 0 h 6837853"/>
              <a:gd name="connsiteX3-47" fmla="*/ 9758413 w 9787401"/>
              <a:gd name="connsiteY3-48" fmla="*/ 6837853 h 6837853"/>
              <a:gd name="connsiteX4-49" fmla="*/ 0 w 9787401"/>
              <a:gd name="connsiteY4-50" fmla="*/ 6811254 h 6837853"/>
              <a:gd name="connsiteX0-51" fmla="*/ 0 w 9758413"/>
              <a:gd name="connsiteY0-52" fmla="*/ 6811254 h 6837853"/>
              <a:gd name="connsiteX1-53" fmla="*/ 3791545 w 9758413"/>
              <a:gd name="connsiteY1-54" fmla="*/ 0 h 6837853"/>
              <a:gd name="connsiteX2-55" fmla="*/ 9481452 w 9758413"/>
              <a:gd name="connsiteY2-56" fmla="*/ 112191 h 6837853"/>
              <a:gd name="connsiteX3-57" fmla="*/ 9758413 w 9758413"/>
              <a:gd name="connsiteY3-58" fmla="*/ 6837853 h 6837853"/>
              <a:gd name="connsiteX4-59" fmla="*/ 0 w 9758413"/>
              <a:gd name="connsiteY4-60" fmla="*/ 6811254 h 6837853"/>
              <a:gd name="connsiteX0-61" fmla="*/ 0 w 9762925"/>
              <a:gd name="connsiteY0-62" fmla="*/ 6811254 h 6837853"/>
              <a:gd name="connsiteX1-63" fmla="*/ 3791545 w 9762925"/>
              <a:gd name="connsiteY1-64" fmla="*/ 0 h 6837853"/>
              <a:gd name="connsiteX2-65" fmla="*/ 9762925 w 9762925"/>
              <a:gd name="connsiteY2-66" fmla="*/ 93493 h 6837853"/>
              <a:gd name="connsiteX3-67" fmla="*/ 9758413 w 9762925"/>
              <a:gd name="connsiteY3-68" fmla="*/ 6837853 h 6837853"/>
              <a:gd name="connsiteX4-69" fmla="*/ 0 w 9762925"/>
              <a:gd name="connsiteY4-70" fmla="*/ 6811254 h 6837853"/>
              <a:gd name="connsiteX0-71" fmla="*/ 0 w 9762925"/>
              <a:gd name="connsiteY0-72" fmla="*/ 6717761 h 6744360"/>
              <a:gd name="connsiteX1-73" fmla="*/ 3754832 w 9762925"/>
              <a:gd name="connsiteY1-74" fmla="*/ 0 h 6744360"/>
              <a:gd name="connsiteX2-75" fmla="*/ 9762925 w 9762925"/>
              <a:gd name="connsiteY2-76" fmla="*/ 0 h 6744360"/>
              <a:gd name="connsiteX3-77" fmla="*/ 9758413 w 9762925"/>
              <a:gd name="connsiteY3-78" fmla="*/ 6744360 h 6744360"/>
              <a:gd name="connsiteX4-79" fmla="*/ 0 w 9762925"/>
              <a:gd name="connsiteY4-80" fmla="*/ 6717761 h 6744360"/>
              <a:gd name="connsiteX0-81" fmla="*/ 0 w 9797479"/>
              <a:gd name="connsiteY0-82" fmla="*/ 6744159 h 6744360"/>
              <a:gd name="connsiteX1-83" fmla="*/ 3789386 w 9797479"/>
              <a:gd name="connsiteY1-84" fmla="*/ 0 h 6744360"/>
              <a:gd name="connsiteX2-85" fmla="*/ 9797479 w 9797479"/>
              <a:gd name="connsiteY2-86" fmla="*/ 0 h 6744360"/>
              <a:gd name="connsiteX3-87" fmla="*/ 9792967 w 9797479"/>
              <a:gd name="connsiteY3-88" fmla="*/ 6744360 h 6744360"/>
              <a:gd name="connsiteX4-89" fmla="*/ 0 w 9797479"/>
              <a:gd name="connsiteY4-90" fmla="*/ 6744159 h 6744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797479" h="6744360">
                <a:moveTo>
                  <a:pt x="0" y="6744159"/>
                </a:moveTo>
                <a:lnTo>
                  <a:pt x="3789386" y="0"/>
                </a:lnTo>
                <a:lnTo>
                  <a:pt x="9797479" y="0"/>
                </a:lnTo>
                <a:lnTo>
                  <a:pt x="9792967" y="6744360"/>
                </a:lnTo>
                <a:lnTo>
                  <a:pt x="0" y="6744159"/>
                </a:lnTo>
                <a:close/>
              </a:path>
            </a:pathLst>
          </a:cu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2993B"/>
              </a:solidFill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5750863" y="4186052"/>
            <a:ext cx="1884971" cy="2671948"/>
          </a:xfrm>
          <a:prstGeom prst="triangle">
            <a:avLst/>
          </a:prstGeom>
          <a:solidFill>
            <a:srgbClr val="48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5455895" y="4186612"/>
            <a:ext cx="1884971" cy="267194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755799" y="2866713"/>
            <a:ext cx="2716302" cy="701987"/>
            <a:chOff x="7673942" y="2182857"/>
            <a:chExt cx="2716302" cy="701987"/>
          </a:xfrm>
        </p:grpSpPr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8527035" y="2182857"/>
              <a:ext cx="1863209" cy="70198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kumimoji="1" lang="zh-CN" altLang="en-US" sz="3600" dirty="0" smtClean="0">
                  <a:solidFill>
                    <a:schemeClr val="bg2">
                      <a:lumMod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Tahoma" panose="020B0604030504040204" pitchFamily="34" charset="0"/>
                </a:rPr>
                <a:t>目标规划</a:t>
              </a:r>
              <a:endParaRPr kumimoji="1" lang="en-US" altLang="zh-CN" sz="1600" b="1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7673942" y="2182857"/>
              <a:ext cx="710779" cy="70198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9pPr>
            </a:lstStyle>
            <a:p>
              <a:pPr marL="0" indent="0" algn="ctr" eaLnBrk="1" hangingPunct="1">
                <a:lnSpc>
                  <a:spcPct val="140000"/>
                </a:lnSpc>
                <a:defRPr/>
              </a:pPr>
              <a:r>
                <a:rPr kumimoji="1" lang="en-US" altLang="zh-CN" sz="3600" dirty="0">
                  <a:solidFill>
                    <a:srgbClr val="00993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 Unicode MS" panose="020B0604020202020204" pitchFamily="34" charset="-122"/>
                </a:rPr>
                <a:t>03</a:t>
              </a:r>
              <a:endParaRPr kumimoji="1" lang="en-US" altLang="zh-CN" sz="3600" dirty="0">
                <a:solidFill>
                  <a:srgbClr val="00993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ew shape"/>
          <p:cNvSpPr/>
          <p:nvPr/>
        </p:nvSpPr>
        <p:spPr>
          <a:xfrm>
            <a:off x="6458401" y="1368461"/>
            <a:ext cx="4545078" cy="1506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zh-CN" altLang="en-US" sz="2100" b="1" dirty="0" smtClean="0">
                <a:solidFill>
                  <a:srgbClr val="E45E03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例会</a:t>
            </a:r>
            <a:endParaRPr sz="2100" b="1" i="0" dirty="0">
              <a:solidFill>
                <a:srgbClr val="E45E03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通过定期</a:t>
            </a:r>
            <a:r>
              <a:rPr lang="zh-CN" altLang="en-US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参加例会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，</a:t>
            </a:r>
            <a:r>
              <a:rPr lang="zh-CN" altLang="en-US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与</a:t>
            </a:r>
            <a:r>
              <a:rPr lang="en-US" altLang="zh-CN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UI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设计师</a:t>
            </a:r>
            <a:r>
              <a:rPr lang="zh-CN" altLang="en-US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、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其他</a:t>
            </a:r>
            <a:r>
              <a:rPr lang="zh-CN" altLang="en-US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开发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人员等角色进行深入的讨论和交流，确保项目的需求能够准确传达并得到满足</a:t>
            </a:r>
            <a:endParaRPr sz="1575" b="0" i="0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74562" y="2774015"/>
            <a:ext cx="4878008" cy="1506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zh-CN" altLang="en-US" sz="2100" b="1" dirty="0">
                <a:solidFill>
                  <a:srgbClr val="E45E03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注重与其他前端开发人员的协作和</a:t>
            </a:r>
            <a:r>
              <a:rPr lang="zh-CN" altLang="en-US" sz="2100" b="1" dirty="0" smtClean="0">
                <a:solidFill>
                  <a:srgbClr val="E45E03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分享</a:t>
            </a:r>
            <a:endParaRPr lang="en-US" altLang="zh-CN" sz="2100" b="1" dirty="0" smtClean="0">
              <a:solidFill>
                <a:srgbClr val="E45E03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与其他前端开发人员保持良好的沟通和协作关系，共同解决项目中遇到的技术难题和挑战，提升团队整体的开发效率和质量。</a:t>
            </a:r>
            <a:endParaRPr lang="zh-CN" altLang="en-US" sz="1575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6490578" y="4399245"/>
            <a:ext cx="4554174" cy="1506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zh-CN" altLang="en-US" sz="2100" b="1" dirty="0">
                <a:solidFill>
                  <a:srgbClr val="E45E03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积极听取他人的意见和</a:t>
            </a:r>
            <a:r>
              <a:rPr lang="zh-CN" altLang="en-US" sz="2100" b="1" dirty="0" smtClean="0">
                <a:solidFill>
                  <a:srgbClr val="E45E03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建议</a:t>
            </a:r>
            <a:endParaRPr sz="2100" b="1" i="0" dirty="0">
              <a:solidFill>
                <a:srgbClr val="E45E03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在团队协作中，积极听取他人的意见和建议，不断完善自己的工作方法和技能水平，以更好地适应项目需求和团队氛围。</a:t>
            </a:r>
            <a:endParaRPr lang="zh-CN" altLang="en-US" sz="1575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5965199" y="1926000"/>
            <a:ext cx="45719" cy="820450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/>
        </p:nvSpPr>
        <p:spPr>
          <a:xfrm>
            <a:off x="6152400" y="1735740"/>
            <a:ext cx="309600" cy="39600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/>
        </p:nvSpPr>
        <p:spPr>
          <a:xfrm>
            <a:off x="5806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54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New shape"/>
          <p:cNvSpPr/>
          <p:nvPr/>
        </p:nvSpPr>
        <p:spPr>
          <a:xfrm>
            <a:off x="5965199" y="2746451"/>
            <a:ext cx="45719" cy="2220485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w shape"/>
          <p:cNvSpPr/>
          <p:nvPr/>
        </p:nvSpPr>
        <p:spPr>
          <a:xfrm>
            <a:off x="5485085" y="3487506"/>
            <a:ext cx="309600" cy="39600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ew shape"/>
          <p:cNvSpPr/>
          <p:nvPr/>
        </p:nvSpPr>
        <p:spPr>
          <a:xfrm>
            <a:off x="5792400" y="3316779"/>
            <a:ext cx="360000" cy="370800"/>
          </a:xfrm>
          <a:prstGeom prst="roundRect">
            <a:avLst>
              <a:gd name="adj" fmla="val 8819"/>
            </a:avLst>
          </a:prstGeom>
          <a:solidFill>
            <a:srgbClr val="54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New shape"/>
          <p:cNvSpPr/>
          <p:nvPr/>
        </p:nvSpPr>
        <p:spPr>
          <a:xfrm>
            <a:off x="6130578" y="5152337"/>
            <a:ext cx="309600" cy="39600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ew shape"/>
          <p:cNvSpPr/>
          <p:nvPr/>
        </p:nvSpPr>
        <p:spPr>
          <a:xfrm>
            <a:off x="5806800" y="4966937"/>
            <a:ext cx="360000" cy="370800"/>
          </a:xfrm>
          <a:prstGeom prst="roundRect">
            <a:avLst>
              <a:gd name="adj" fmla="val 8819"/>
            </a:avLst>
          </a:prstGeom>
          <a:solidFill>
            <a:srgbClr val="54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3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759995" y="55244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285750"/>
            <a:r>
              <a:rPr lang="zh-CN" altLang="en-US" dirty="0" smtClean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团队协作方式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ew shape"/>
          <p:cNvSpPr/>
          <p:nvPr/>
        </p:nvSpPr>
        <p:spPr>
          <a:xfrm>
            <a:off x="6458401" y="1368461"/>
            <a:ext cx="4545078" cy="1506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zh-CN" altLang="en-US" sz="2100" b="1" dirty="0" smtClean="0">
                <a:solidFill>
                  <a:srgbClr val="E45E03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研究新兴前端技术</a:t>
            </a:r>
            <a:endParaRPr lang="zh-CN" altLang="en-US" sz="2100" b="1" dirty="0" smtClean="0">
              <a:solidFill>
                <a:srgbClr val="E45E03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比如微前端，</a:t>
            </a:r>
            <a:r>
              <a:rPr lang="en-US" altLang="zh-CN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Electron</a:t>
            </a:r>
            <a:r>
              <a:rPr lang="zh-CN" altLang="en-US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等。通过参加线上线下的技术交流活动，学习它们在前端开发中的应用，以更全面地理解项目的整体架构和需求。</a:t>
            </a:r>
            <a:endParaRPr sz="1575" b="0" i="0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74562" y="2774015"/>
            <a:ext cx="4878008" cy="1506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zh-CN" altLang="en-US" sz="2100" b="1" dirty="0" smtClean="0">
                <a:solidFill>
                  <a:srgbClr val="E45E03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性能优化与细节处理</a:t>
            </a:r>
            <a:endParaRPr lang="en-US" altLang="zh-CN" sz="2100" b="1" dirty="0" smtClean="0">
              <a:solidFill>
                <a:srgbClr val="E45E03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使用第三方检测工具，检测目前不足并加以优化，专注</a:t>
            </a:r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于页面加载速度、响应式设计和无障碍访问性，提升用户体验。</a:t>
            </a:r>
            <a:endParaRPr lang="zh-CN" altLang="en-US" sz="1575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6490578" y="4581026"/>
            <a:ext cx="4718196" cy="1142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100" b="1" dirty="0" smtClean="0">
                <a:solidFill>
                  <a:srgbClr val="E45E03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提升积极主动性</a:t>
            </a:r>
            <a:endParaRPr lang="en-US" altLang="zh-CN" sz="2100" b="1" dirty="0" smtClean="0">
              <a:solidFill>
                <a:srgbClr val="E45E03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r>
              <a:rPr lang="zh-CN" altLang="en-US" sz="1575" dirty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主动与团队成员、上级或相关方沟通，了解项目进展和存在的问题，并提出自己的建议和解决</a:t>
            </a:r>
            <a:r>
              <a:rPr lang="zh-CN" altLang="en-US" sz="1575" dirty="0" smtClean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pitchFamily="34" charset="-122"/>
              </a:rPr>
              <a:t>方案。</a:t>
            </a:r>
            <a:endParaRPr lang="en-US" altLang="zh-CN" sz="1575" dirty="0" smtClean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  <a:p>
            <a:endParaRPr lang="zh-CN" altLang="en-US" sz="1575" dirty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pitchFamily="3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5965199" y="1926000"/>
            <a:ext cx="45719" cy="820450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/>
        </p:nvSpPr>
        <p:spPr>
          <a:xfrm>
            <a:off x="6152400" y="1735740"/>
            <a:ext cx="309600" cy="39600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/>
        </p:nvSpPr>
        <p:spPr>
          <a:xfrm>
            <a:off x="5806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54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New shape"/>
          <p:cNvSpPr/>
          <p:nvPr/>
        </p:nvSpPr>
        <p:spPr>
          <a:xfrm>
            <a:off x="5965199" y="2746451"/>
            <a:ext cx="45719" cy="2220485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w shape"/>
          <p:cNvSpPr/>
          <p:nvPr/>
        </p:nvSpPr>
        <p:spPr>
          <a:xfrm>
            <a:off x="5485085" y="3487506"/>
            <a:ext cx="309600" cy="39600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ew shape"/>
          <p:cNvSpPr/>
          <p:nvPr/>
        </p:nvSpPr>
        <p:spPr>
          <a:xfrm>
            <a:off x="5792400" y="3316779"/>
            <a:ext cx="360000" cy="370800"/>
          </a:xfrm>
          <a:prstGeom prst="roundRect">
            <a:avLst>
              <a:gd name="adj" fmla="val 8819"/>
            </a:avLst>
          </a:prstGeom>
          <a:solidFill>
            <a:srgbClr val="54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New shape"/>
          <p:cNvSpPr/>
          <p:nvPr/>
        </p:nvSpPr>
        <p:spPr>
          <a:xfrm>
            <a:off x="6130578" y="5152337"/>
            <a:ext cx="309600" cy="39600"/>
          </a:xfrm>
          <a:prstGeom prst="rect">
            <a:avLst/>
          </a:prstGeom>
          <a:solidFill>
            <a:srgbClr val="E45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ew shape"/>
          <p:cNvSpPr/>
          <p:nvPr/>
        </p:nvSpPr>
        <p:spPr>
          <a:xfrm>
            <a:off x="5806800" y="4966937"/>
            <a:ext cx="360000" cy="370800"/>
          </a:xfrm>
          <a:prstGeom prst="roundRect">
            <a:avLst>
              <a:gd name="adj" fmla="val 8819"/>
            </a:avLst>
          </a:prstGeom>
          <a:solidFill>
            <a:srgbClr val="54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3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529162" y="55244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285750"/>
            <a:r>
              <a:rPr lang="zh-CN" altLang="en-US" dirty="0" smtClean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自我提升与学习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4"/>
          <p:cNvSpPr txBox="1"/>
          <p:nvPr/>
        </p:nvSpPr>
        <p:spPr>
          <a:xfrm>
            <a:off x="8833552" y="489689"/>
            <a:ext cx="289253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85750"/>
            <a:r>
              <a:rPr lang="zh-CN" altLang="en-US" sz="2800" dirty="0" smtClean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规划</a:t>
            </a:r>
            <a:endParaRPr lang="zh-CN" altLang="en-US" sz="2800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6166671"/>
            <a:ext cx="12192000" cy="691328"/>
          </a:xfrm>
          <a:custGeom>
            <a:avLst/>
            <a:gdLst>
              <a:gd name="connsiteX0" fmla="*/ 6096001 w 12192000"/>
              <a:gd name="connsiteY0" fmla="*/ 0 h 691328"/>
              <a:gd name="connsiteX1" fmla="*/ 12152549 w 12192000"/>
              <a:gd name="connsiteY1" fmla="*/ 571465 h 691328"/>
              <a:gd name="connsiteX2" fmla="*/ 12192000 w 12192000"/>
              <a:gd name="connsiteY2" fmla="*/ 583676 h 691328"/>
              <a:gd name="connsiteX3" fmla="*/ 12192000 w 12192000"/>
              <a:gd name="connsiteY3" fmla="*/ 594821 h 691328"/>
              <a:gd name="connsiteX4" fmla="*/ 12192000 w 12192000"/>
              <a:gd name="connsiteY4" fmla="*/ 627532 h 691328"/>
              <a:gd name="connsiteX5" fmla="*/ 12192000 w 12192000"/>
              <a:gd name="connsiteY5" fmla="*/ 691328 h 691328"/>
              <a:gd name="connsiteX6" fmla="*/ 0 w 12192000"/>
              <a:gd name="connsiteY6" fmla="*/ 691328 h 691328"/>
              <a:gd name="connsiteX7" fmla="*/ 0 w 12192000"/>
              <a:gd name="connsiteY7" fmla="*/ 627532 h 691328"/>
              <a:gd name="connsiteX8" fmla="*/ 0 w 12192000"/>
              <a:gd name="connsiteY8" fmla="*/ 594821 h 691328"/>
              <a:gd name="connsiteX9" fmla="*/ 0 w 12192000"/>
              <a:gd name="connsiteY9" fmla="*/ 583677 h 691328"/>
              <a:gd name="connsiteX10" fmla="*/ 39453 w 12192000"/>
              <a:gd name="connsiteY10" fmla="*/ 571465 h 691328"/>
              <a:gd name="connsiteX11" fmla="*/ 6096001 w 12192000"/>
              <a:gd name="connsiteY11" fmla="*/ 0 h 6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91328">
                <a:moveTo>
                  <a:pt x="6096001" y="0"/>
                </a:moveTo>
                <a:cubicBezTo>
                  <a:pt x="8711299" y="0"/>
                  <a:pt x="10986161" y="231075"/>
                  <a:pt x="12152549" y="571465"/>
                </a:cubicBezTo>
                <a:lnTo>
                  <a:pt x="12192000" y="583676"/>
                </a:lnTo>
                <a:lnTo>
                  <a:pt x="12192000" y="594821"/>
                </a:lnTo>
                <a:lnTo>
                  <a:pt x="12192000" y="627532"/>
                </a:lnTo>
                <a:lnTo>
                  <a:pt x="12192000" y="691328"/>
                </a:lnTo>
                <a:lnTo>
                  <a:pt x="0" y="691328"/>
                </a:lnTo>
                <a:lnTo>
                  <a:pt x="0" y="627532"/>
                </a:lnTo>
                <a:lnTo>
                  <a:pt x="0" y="594821"/>
                </a:lnTo>
                <a:lnTo>
                  <a:pt x="0" y="583677"/>
                </a:lnTo>
                <a:lnTo>
                  <a:pt x="39453" y="571465"/>
                </a:lnTo>
                <a:cubicBezTo>
                  <a:pt x="1205841" y="231075"/>
                  <a:pt x="3480703" y="0"/>
                  <a:pt x="6096001" y="0"/>
                </a:cubicBezTo>
                <a:close/>
              </a:path>
            </a:pathLst>
          </a:custGeom>
          <a:solidFill>
            <a:srgbClr val="029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993B"/>
              </a:solidFill>
              <a:ea typeface="思源黑体 CN Regular" panose="020B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cxnSp>
        <p:nvCxnSpPr>
          <p:cNvPr id="37" name="i$ľíḍè"/>
          <p:cNvCxnSpPr/>
          <p:nvPr/>
        </p:nvCxnSpPr>
        <p:spPr>
          <a:xfrm>
            <a:off x="579409" y="3564090"/>
            <a:ext cx="10858500" cy="0"/>
          </a:xfrm>
          <a:prstGeom prst="line">
            <a:avLst/>
          </a:prstGeom>
          <a:ln>
            <a:solidFill>
              <a:srgbClr val="219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îślïďe"/>
          <p:cNvSpPr/>
          <p:nvPr/>
        </p:nvSpPr>
        <p:spPr>
          <a:xfrm>
            <a:off x="1575023" y="3522789"/>
            <a:ext cx="82603" cy="82603"/>
          </a:xfrm>
          <a:prstGeom prst="ellipse">
            <a:avLst/>
          </a:prstGeom>
          <a:solidFill>
            <a:srgbClr val="229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charset="-122"/>
            </a:endParaRPr>
          </a:p>
        </p:txBody>
      </p:sp>
      <p:sp>
        <p:nvSpPr>
          <p:cNvPr id="39" name="ïSḻiḍê"/>
          <p:cNvSpPr/>
          <p:nvPr/>
        </p:nvSpPr>
        <p:spPr>
          <a:xfrm>
            <a:off x="3942951" y="3522789"/>
            <a:ext cx="82603" cy="82603"/>
          </a:xfrm>
          <a:prstGeom prst="ellipse">
            <a:avLst/>
          </a:prstGeom>
          <a:solidFill>
            <a:srgbClr val="415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BF00"/>
              </a:solidFill>
              <a:ea typeface="思源黑体 CN Regular" panose="020B0500000000000000" charset="-122"/>
            </a:endParaRPr>
          </a:p>
        </p:txBody>
      </p:sp>
      <p:sp>
        <p:nvSpPr>
          <p:cNvPr id="40" name="íšḻîḋê"/>
          <p:cNvSpPr/>
          <p:nvPr/>
        </p:nvSpPr>
        <p:spPr>
          <a:xfrm>
            <a:off x="6310879" y="3522789"/>
            <a:ext cx="82603" cy="82603"/>
          </a:xfrm>
          <a:prstGeom prst="ellipse">
            <a:avLst/>
          </a:prstGeom>
          <a:solidFill>
            <a:srgbClr val="219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charset="-122"/>
            </a:endParaRPr>
          </a:p>
        </p:txBody>
      </p:sp>
      <p:sp>
        <p:nvSpPr>
          <p:cNvPr id="41" name="íśľíḓe"/>
          <p:cNvSpPr/>
          <p:nvPr/>
        </p:nvSpPr>
        <p:spPr>
          <a:xfrm>
            <a:off x="8678807" y="3522789"/>
            <a:ext cx="82603" cy="82603"/>
          </a:xfrm>
          <a:prstGeom prst="ellipse">
            <a:avLst/>
          </a:prstGeom>
          <a:solidFill>
            <a:srgbClr val="415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BF00"/>
              </a:solidFill>
              <a:ea typeface="思源黑体 CN Regular" panose="020B0500000000000000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932917" y="3834320"/>
            <a:ext cx="3536449" cy="1796190"/>
            <a:chOff x="5097137" y="2076323"/>
            <a:chExt cx="3589775" cy="1796190"/>
          </a:xfrm>
        </p:grpSpPr>
        <p:sp>
          <p:nvSpPr>
            <p:cNvPr id="52" name="TextBox 11"/>
            <p:cNvSpPr txBox="1">
              <a:spLocks noChangeArrowheads="1"/>
            </p:cNvSpPr>
            <p:nvPr/>
          </p:nvSpPr>
          <p:spPr bwMode="auto">
            <a:xfrm flipH="1">
              <a:off x="5097137" y="2487518"/>
              <a:ext cx="3589775" cy="13849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lvl="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Wingdings" panose="05000000000000000000" pitchFamily="2" charset="2"/>
                </a:rPr>
                <a:t>前端技术分享，撰写技术文档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endParaRPr>
            </a:p>
            <a:p>
              <a:pPr marL="28575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Wingdings" panose="05000000000000000000" pitchFamily="2" charset="2"/>
                </a:rPr>
                <a:t>整理系统中遇到的问题，分享解决方案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endParaRPr>
            </a:p>
            <a:p>
              <a:pPr marL="285750" lvl="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endPara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endParaRPr>
            </a:p>
            <a:p>
              <a:pPr lvl="0" eaLnBrk="1" hangingPunct="1">
                <a:lnSpc>
                  <a:spcPct val="120000"/>
                </a:lnSpc>
                <a:defRPr/>
              </a:pP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endParaRPr>
            </a:p>
            <a:p>
              <a:pPr marL="285750" lvl="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endParaRPr>
            </a:p>
          </p:txBody>
        </p:sp>
        <p:sp>
          <p:nvSpPr>
            <p:cNvPr id="53" name="TextBox 11"/>
            <p:cNvSpPr txBox="1">
              <a:spLocks noChangeArrowheads="1"/>
            </p:cNvSpPr>
            <p:nvPr/>
          </p:nvSpPr>
          <p:spPr bwMode="auto">
            <a:xfrm flipH="1">
              <a:off x="5257143" y="2076323"/>
              <a:ext cx="2720244" cy="3683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8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分享</a:t>
              </a:r>
              <a:r>
                <a:rPr lang="zh-CN" altLang="en-US" sz="18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交流（半年）</a:t>
              </a:r>
              <a:endParaRPr lang="zh-CN" sz="1800" b="1" kern="0" dirty="0">
                <a:solidFill>
                  <a:srgbClr val="FFBF00"/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885809" y="3794648"/>
            <a:ext cx="3179262" cy="2054655"/>
            <a:chOff x="5303568" y="3806652"/>
            <a:chExt cx="3179262" cy="1137118"/>
          </a:xfrm>
        </p:grpSpPr>
        <p:sp>
          <p:nvSpPr>
            <p:cNvPr id="43" name="TextBox 11"/>
            <p:cNvSpPr txBox="1">
              <a:spLocks noChangeArrowheads="1"/>
            </p:cNvSpPr>
            <p:nvPr/>
          </p:nvSpPr>
          <p:spPr bwMode="auto">
            <a:xfrm flipH="1">
              <a:off x="5303568" y="4034185"/>
              <a:ext cx="3179262" cy="9095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lvl="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保证组件库稳定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endParaRPr>
            </a:p>
            <a:p>
              <a:pPr marL="28575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扩展现有组件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功能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endParaRPr>
            </a:p>
            <a:p>
              <a:pPr marL="28575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更完善的前端监控方案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endParaRPr>
            </a:p>
            <a:p>
              <a:pPr marL="28575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完善文档，加强培训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endParaRPr>
            </a:p>
            <a:p>
              <a:pPr marL="28575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提供新的技术解决方案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endParaRPr>
            </a:p>
            <a:p>
              <a:pPr marL="285750" lvl="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  <p:sp>
          <p:nvSpPr>
            <p:cNvPr id="44" name="TextBox 11"/>
            <p:cNvSpPr txBox="1">
              <a:spLocks noChangeArrowheads="1"/>
            </p:cNvSpPr>
            <p:nvPr/>
          </p:nvSpPr>
          <p:spPr bwMode="auto">
            <a:xfrm flipH="1">
              <a:off x="5608795" y="3806652"/>
              <a:ext cx="2792936" cy="20440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技术规划目标（</a:t>
              </a:r>
              <a:r>
                <a:rPr lang="en-US" altLang="zh-CN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0-2</a:t>
              </a:r>
              <a:r>
                <a:rPr lang="zh-CN" altLang="en-US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思源黑体 CN Regular" panose="020B0500000000000000" charset="-122"/>
                  <a:cs typeface="+mn-ea"/>
                  <a:sym typeface="+mn-lt"/>
                </a:rPr>
                <a:t>年）</a:t>
              </a:r>
              <a:endParaRPr lang="zh-CN" sz="1800" b="1" kern="0" dirty="0">
                <a:solidFill>
                  <a:srgbClr val="FFBF00"/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sp>
        <p:nvSpPr>
          <p:cNvPr id="3" name="TextBox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1013967" y="1889879"/>
            <a:ext cx="2687175" cy="11264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深入业务，摸清业务，</a:t>
            </a:r>
            <a:r>
              <a:rPr lang="zh-CN" altLang="en-US" sz="1400" b="1" dirty="0">
                <a:solidFill>
                  <a:srgbClr val="219B44"/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满足</a:t>
            </a:r>
            <a:r>
              <a:rPr lang="zh-CN" altLang="en-US" sz="1400" b="1" dirty="0" smtClean="0">
                <a:solidFill>
                  <a:srgbClr val="219B44"/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需求，转变工作模式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+mn-lt"/>
            </a:endParaRP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业务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 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产品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 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技术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+mn-lt"/>
            </a:endParaRPr>
          </a:p>
          <a:p>
            <a:pPr marL="285750" lvl="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实际操作业务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系统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Wingdings" panose="05000000000000000000" pitchFamily="2" charset="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928835" y="1478684"/>
            <a:ext cx="255388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深入业务</a:t>
            </a:r>
            <a:r>
              <a:rPr lang="zh-CN" altLang="en-US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（</a:t>
            </a: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半年</a:t>
            </a:r>
            <a:r>
              <a:rPr lang="zh-CN" altLang="en-US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）</a:t>
            </a:r>
            <a:endParaRPr lang="zh-CN" altLang="en-US" sz="1800" b="1" kern="0" dirty="0">
              <a:solidFill>
                <a:srgbClr val="FFBF00"/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5" name="TextBox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4049077" y="1889879"/>
            <a:ext cx="3536449" cy="164352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团队领导角色：培养良好的团队协作与沟通能力，带领其他小伙伴完成项目，提示整体效率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Wingdings" panose="05000000000000000000" pitchFamily="2" charset="2"/>
            </a:endParaRPr>
          </a:p>
          <a:p>
            <a:pPr marL="285750" lvl="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参与线上以及线下技术活动，不断拓宽自己的思路与视野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Wingdings" panose="05000000000000000000" pitchFamily="2" charset="2"/>
            </a:endParaRPr>
          </a:p>
          <a:p>
            <a:pPr marL="285750" lvl="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Wingdings" panose="05000000000000000000" pitchFamily="2" charset="2"/>
            </a:endParaRPr>
          </a:p>
        </p:txBody>
      </p:sp>
      <p:sp>
        <p:nvSpPr>
          <p:cNvPr id="6" name="TextBox 1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4206706" y="1478684"/>
            <a:ext cx="267983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个人提升（</a:t>
            </a:r>
            <a:r>
              <a:rPr lang="en-US" altLang="zh-CN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0~2</a:t>
            </a:r>
            <a:r>
              <a:rPr lang="zh-CN" altLang="en-US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年）</a:t>
            </a:r>
            <a:endParaRPr lang="zh-CN" altLang="en-US" sz="1800" b="1" kern="0" dirty="0">
              <a:solidFill>
                <a:srgbClr val="FFBF00"/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8079524" y="1898099"/>
            <a:ext cx="3536448" cy="11264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持续学习与自我优化，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未来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向前端架构师发展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Wingdings" panose="05000000000000000000" pitchFamily="2" charset="2"/>
            </a:endParaRPr>
          </a:p>
          <a:p>
            <a:pPr marL="285750" lvl="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Wingdings" panose="05000000000000000000" pitchFamily="2" charset="2"/>
              </a:rPr>
              <a:t>根据组织战略及用人需求调整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Wingdings" panose="05000000000000000000" pitchFamily="2" charset="2"/>
            </a:endParaRPr>
          </a:p>
          <a:p>
            <a:pPr lvl="0" indent="0"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en-US" altLang="zh-CN" sz="1400" b="1" dirty="0">
              <a:solidFill>
                <a:srgbClr val="02993B"/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Wingdings" panose="05000000000000000000" pitchFamily="2" charset="2"/>
            </a:endParaRPr>
          </a:p>
        </p:txBody>
      </p:sp>
      <p:sp>
        <p:nvSpPr>
          <p:cNvPr id="8" name="TextBox 1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8240924" y="1486904"/>
            <a:ext cx="2743928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长期规划</a:t>
            </a:r>
            <a:r>
              <a:rPr lang="zh-CN" altLang="en-US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（</a:t>
            </a:r>
            <a:r>
              <a:rPr lang="en-US" altLang="zh-CN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2</a:t>
            </a:r>
            <a:r>
              <a:rPr lang="zh-CN" altLang="en-US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年</a:t>
            </a:r>
            <a:r>
              <a:rPr lang="en-US" altLang="zh-CN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~?</a:t>
            </a:r>
            <a:r>
              <a:rPr lang="zh-CN" altLang="en-US" sz="1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）</a:t>
            </a:r>
            <a:endParaRPr lang="zh-CN" altLang="en-US" sz="1800" b="1" kern="0" dirty="0">
              <a:solidFill>
                <a:srgbClr val="FFBF00"/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45" y="-37342"/>
            <a:ext cx="12193142" cy="36701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527847" y="3996268"/>
            <a:ext cx="322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02993B"/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" panose="020B0604020202020204" pitchFamily="34" charset="0"/>
              </a:rPr>
              <a:t>THANK YOU</a:t>
            </a:r>
            <a:endParaRPr lang="zh-CN" altLang="en-US" sz="4000" b="1" dirty="0">
              <a:solidFill>
                <a:srgbClr val="02993B"/>
              </a:solidFill>
              <a:latin typeface="思源黑体 CN Regular" panose="020B0500000000000000" charset="-122"/>
              <a:ea typeface="思源黑体 CN Regular" panose="020B0500000000000000" charset="-122"/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779877" y="4941146"/>
            <a:ext cx="2844228" cy="1185673"/>
            <a:chOff x="2448948" y="4941146"/>
            <a:chExt cx="2844228" cy="1185673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8948" y="4941146"/>
              <a:ext cx="1185673" cy="1185673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672219" y="5223811"/>
              <a:ext cx="1620957" cy="60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FF DIN Pro" panose="020B0504020101020102" pitchFamily="34" charset="0"/>
                </a:rPr>
                <a:t>扫一扫，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FF DIN Pro" panose="020B0504020101020102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FF DIN Pro" panose="020B0504020101020102" pitchFamily="34" charset="0"/>
                </a:rPr>
                <a:t>让全球支付更简单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FF DIN Pro" panose="020B0504020101020102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59831" y="4945428"/>
            <a:ext cx="2645094" cy="1147004"/>
            <a:chOff x="7107873" y="4945428"/>
            <a:chExt cx="2645094" cy="1147004"/>
          </a:xfrm>
        </p:grpSpPr>
        <p:sp>
          <p:nvSpPr>
            <p:cNvPr id="26" name="文本框 25"/>
            <p:cNvSpPr txBox="1"/>
            <p:nvPr/>
          </p:nvSpPr>
          <p:spPr>
            <a:xfrm>
              <a:off x="7332881" y="5525432"/>
              <a:ext cx="216437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 dirty="0">
                  <a:solidFill>
                    <a:schemeClr val="bg1">
                      <a:lumMod val="50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" panose="020B0604020202020204" pitchFamily="34" charset="0"/>
                </a:rPr>
                <a:t>www.oceanpayment.com</a:t>
              </a:r>
              <a:endParaRPr lang="zh-CN" altLang="en-US" sz="1300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32881" y="4945428"/>
              <a:ext cx="242008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 dirty="0">
                  <a:solidFill>
                    <a:schemeClr val="bg1">
                      <a:lumMod val="50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" panose="020B0604020202020204" pitchFamily="34" charset="0"/>
                </a:rPr>
                <a:t>info@oceanpayment.com.cn</a:t>
              </a:r>
              <a:endParaRPr lang="zh-CN" altLang="en-US" sz="1300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" panose="020B0604020202020204" pitchFamily="34" charset="0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114223" y="5864783"/>
              <a:ext cx="169189" cy="16918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7114223" y="5595016"/>
              <a:ext cx="169189" cy="169189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107873" y="5023730"/>
              <a:ext cx="169189" cy="169189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7332881" y="5235430"/>
              <a:ext cx="211474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 dirty="0">
                  <a:solidFill>
                    <a:schemeClr val="bg1">
                      <a:lumMod val="50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" panose="020B0604020202020204" pitchFamily="34" charset="0"/>
                </a:rPr>
                <a:t>HK@oceanpayment.com</a:t>
              </a:r>
              <a:endParaRPr lang="zh-CN" altLang="en-US" sz="1300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332881" y="5815433"/>
              <a:ext cx="1423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" panose="020B0604020202020204" pitchFamily="34" charset="0"/>
                </a:rPr>
                <a:t>+86 4006 290 296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" panose="020B0604020202020204" pitchFamily="34" charset="0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114223" y="5299848"/>
              <a:ext cx="169189" cy="169189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 flipV="1">
            <a:off x="-1145" y="3626278"/>
            <a:ext cx="3049981" cy="7998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779877" y="3626278"/>
            <a:ext cx="9412123" cy="79987"/>
            <a:chOff x="3046576" y="3626278"/>
            <a:chExt cx="9145424" cy="79987"/>
          </a:xfrm>
        </p:grpSpPr>
        <p:sp>
          <p:nvSpPr>
            <p:cNvPr id="35" name="矩形 34"/>
            <p:cNvSpPr/>
            <p:nvPr/>
          </p:nvSpPr>
          <p:spPr>
            <a:xfrm flipV="1">
              <a:off x="9142019" y="3626278"/>
              <a:ext cx="3049981" cy="79987"/>
            </a:xfrm>
            <a:prstGeom prst="rect">
              <a:avLst/>
            </a:prstGeom>
            <a:solidFill>
              <a:srgbClr val="029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flipV="1">
              <a:off x="3046576" y="3626278"/>
              <a:ext cx="3049981" cy="79987"/>
            </a:xfrm>
            <a:prstGeom prst="rect">
              <a:avLst/>
            </a:prstGeom>
            <a:solidFill>
              <a:srgbClr val="30E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6094297" y="3626278"/>
              <a:ext cx="3049981" cy="79987"/>
            </a:xfrm>
            <a:prstGeom prst="rect">
              <a:avLst/>
            </a:prstGeom>
            <a:solidFill>
              <a:srgbClr val="3CC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54253" y="3025299"/>
            <a:ext cx="2795396" cy="2099036"/>
            <a:chOff x="9056454" y="2357487"/>
            <a:chExt cx="2795396" cy="2099036"/>
          </a:xfrm>
        </p:grpSpPr>
        <p:sp>
          <p:nvSpPr>
            <p:cNvPr id="3" name="Rectangle 3"/>
            <p:cNvSpPr txBox="1">
              <a:spLocks noChangeArrowheads="1"/>
            </p:cNvSpPr>
            <p:nvPr/>
          </p:nvSpPr>
          <p:spPr bwMode="auto">
            <a:xfrm>
              <a:off x="10025164" y="2357487"/>
              <a:ext cx="1826686" cy="155734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40000"/>
                </a:lnSpc>
                <a:defRPr/>
              </a:pPr>
              <a:r>
                <a:rPr kumimoji="1" lang="zh-CN" altLang="en-US" sz="2200" dirty="0" smtClean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工作</a:t>
              </a:r>
              <a:r>
                <a:rPr kumimoji="1" lang="zh-CN" altLang="en-US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成果</a:t>
              </a:r>
              <a:endParaRPr kumimoji="1" lang="zh-CN" altLang="en-US" sz="2200" dirty="0">
                <a:latin typeface="思源黑体 CN Regular" panose="020B0500000000000000" charset="-122"/>
                <a:ea typeface="思源黑体 CN Regular" panose="020B0500000000000000" charset="-122"/>
                <a:cs typeface="Tahoma" panose="020B0604030504040204" pitchFamily="34" charset="0"/>
              </a:endParaRPr>
            </a:p>
            <a:p>
              <a:pPr marL="0" indent="0" eaLnBrk="1" hangingPunct="1">
                <a:lnSpc>
                  <a:spcPct val="140000"/>
                </a:lnSpc>
                <a:defRPr/>
              </a:pPr>
              <a:r>
                <a:rPr kumimoji="1" lang="zh-CN" altLang="en-US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工作总结</a:t>
              </a:r>
              <a:endParaRPr kumimoji="1" lang="zh-CN" altLang="en-US" sz="2200" dirty="0">
                <a:latin typeface="思源黑体 CN Regular" panose="020B0500000000000000" charset="-122"/>
                <a:ea typeface="思源黑体 CN Regular" panose="020B0500000000000000" charset="-122"/>
                <a:cs typeface="Tahoma" panose="020B0604030504040204" pitchFamily="34" charset="0"/>
              </a:endParaRPr>
            </a:p>
            <a:p>
              <a:pPr marL="0" indent="0" eaLnBrk="1" hangingPunct="1">
                <a:lnSpc>
                  <a:spcPct val="140000"/>
                </a:lnSpc>
                <a:defRPr/>
              </a:pPr>
              <a:r>
                <a:rPr kumimoji="1" lang="zh-CN" altLang="en-US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目标</a:t>
              </a:r>
              <a:r>
                <a:rPr kumimoji="1" lang="zh-CN" altLang="en-US" sz="2200" dirty="0" smtClean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规划</a:t>
              </a:r>
              <a:endParaRPr kumimoji="1" lang="zh-CN" altLang="en-US" sz="2200" dirty="0">
                <a:latin typeface="思源黑体 CN Regular" panose="020B0500000000000000" charset="-122"/>
                <a:ea typeface="思源黑体 CN Regular" panose="020B0500000000000000" charset="-122"/>
                <a:cs typeface="Tahoma" panose="020B060403050404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056454" y="2357487"/>
              <a:ext cx="968710" cy="209903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eaLnBrk="1" hangingPunct="1">
                <a:lnSpc>
                  <a:spcPct val="14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kumimoji="1" lang="en-US" altLang="zh-CN" sz="2200" b="1" dirty="0">
                  <a:solidFill>
                    <a:srgbClr val="02993B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 Unicode MS" panose="020B0604020202020204" pitchFamily="34" charset="-122"/>
                </a:rPr>
                <a:t>01</a:t>
              </a:r>
              <a:endParaRPr kumimoji="1" lang="en-US" altLang="zh-CN" sz="2200" b="1" dirty="0">
                <a:solidFill>
                  <a:srgbClr val="02993B"/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 Unicode MS" panose="020B0604020202020204" pitchFamily="34" charset="-122"/>
              </a:endParaRPr>
            </a:p>
            <a:p>
              <a:pPr algn="ctr" eaLnBrk="1" hangingPunct="1">
                <a:lnSpc>
                  <a:spcPct val="14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kumimoji="1" lang="en-US" altLang="zh-CN" sz="2200" b="1" dirty="0">
                  <a:solidFill>
                    <a:srgbClr val="02993B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 Unicode MS" panose="020B0604020202020204" pitchFamily="34" charset="-122"/>
                </a:rPr>
                <a:t>02</a:t>
              </a:r>
              <a:endParaRPr kumimoji="1" lang="en-US" altLang="zh-CN" sz="2200" b="1" dirty="0">
                <a:solidFill>
                  <a:srgbClr val="02993B"/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 Unicode MS" panose="020B0604020202020204" pitchFamily="34" charset="-122"/>
              </a:endParaRPr>
            </a:p>
            <a:p>
              <a:pPr algn="ctr" eaLnBrk="1" hangingPunct="1">
                <a:lnSpc>
                  <a:spcPct val="14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kumimoji="1" lang="en-US" altLang="zh-CN" sz="2200" b="1" dirty="0">
                  <a:solidFill>
                    <a:srgbClr val="02993B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 Unicode MS" panose="020B0604020202020204" pitchFamily="34" charset="-122"/>
                </a:rPr>
                <a:t>03</a:t>
              </a:r>
              <a:endParaRPr kumimoji="1" lang="en-US" altLang="zh-CN" sz="2200" b="1" dirty="0">
                <a:solidFill>
                  <a:srgbClr val="02993B"/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 Unicode MS" panose="020B0604020202020204" pitchFamily="34" charset="-122"/>
              </a:endParaRPr>
            </a:p>
            <a:p>
              <a:pPr algn="ctr" eaLnBrk="1" hangingPunct="1">
                <a:lnSpc>
                  <a:spcPct val="14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kumimoji="1" lang="en-US" altLang="zh-CN" sz="2200" b="1" dirty="0">
                <a:solidFill>
                  <a:srgbClr val="02993B"/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381" y="1493273"/>
            <a:ext cx="6664700" cy="44238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592540" y="1613872"/>
            <a:ext cx="124378" cy="1715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79287" y="1547832"/>
            <a:ext cx="1016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245207" y="1613872"/>
            <a:ext cx="124378" cy="1715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54599" y="1547832"/>
            <a:ext cx="8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香港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942464" y="4144613"/>
            <a:ext cx="124378" cy="17155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35490" y="4079870"/>
            <a:ext cx="1056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5651" y="4144613"/>
            <a:ext cx="124378" cy="17155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00029" y="4074817"/>
            <a:ext cx="784987" cy="28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澳洲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679287" y="4145390"/>
            <a:ext cx="124378" cy="17155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773123" y="4079405"/>
            <a:ext cx="759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伦敦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370824" y="4144613"/>
            <a:ext cx="124378" cy="1715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95202" y="4074817"/>
            <a:ext cx="784987" cy="28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新加坡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8833552" y="489689"/>
            <a:ext cx="28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85750"/>
            <a:r>
              <a:rPr lang="en-US" altLang="zh-CN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Contents</a:t>
            </a:r>
            <a:r>
              <a:rPr lang="en-US" altLang="zh-CN" dirty="0">
                <a:ln w="3175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lang="zh-CN" altLang="en-US" dirty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目录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18166"/>
            <a:ext cx="2434730" cy="416933"/>
          </a:xfrm>
          <a:prstGeom prst="rect">
            <a:avLst/>
          </a:prstGeom>
        </p:spPr>
      </p:pic>
      <p:sp>
        <p:nvSpPr>
          <p:cNvPr id="30" name="任意多边形: 形状 29"/>
          <p:cNvSpPr/>
          <p:nvPr/>
        </p:nvSpPr>
        <p:spPr>
          <a:xfrm rot="548794">
            <a:off x="467137" y="-4826960"/>
            <a:ext cx="12250807" cy="3831484"/>
          </a:xfrm>
          <a:custGeom>
            <a:avLst/>
            <a:gdLst>
              <a:gd name="connsiteX0" fmla="*/ 0 w 12211050"/>
              <a:gd name="connsiteY0" fmla="*/ 0 h 4229100"/>
              <a:gd name="connsiteX1" fmla="*/ 12211050 w 12211050"/>
              <a:gd name="connsiteY1" fmla="*/ 0 h 4229100"/>
              <a:gd name="connsiteX2" fmla="*/ 12211050 w 12211050"/>
              <a:gd name="connsiteY2" fmla="*/ 2872016 h 4229100"/>
              <a:gd name="connsiteX3" fmla="*/ 12016671 w 12211050"/>
              <a:gd name="connsiteY3" fmla="*/ 2986054 h 4229100"/>
              <a:gd name="connsiteX4" fmla="*/ 5800725 w 12211050"/>
              <a:gd name="connsiteY4" fmla="*/ 4229100 h 4229100"/>
              <a:gd name="connsiteX5" fmla="*/ 16312 w 12211050"/>
              <a:gd name="connsiteY5" fmla="*/ 3203101 h 4229100"/>
              <a:gd name="connsiteX6" fmla="*/ 0 w 12211050"/>
              <a:gd name="connsiteY6" fmla="*/ 3195293 h 4229100"/>
              <a:gd name="connsiteX0-1" fmla="*/ 39757 w 12250807"/>
              <a:gd name="connsiteY0-2" fmla="*/ 0 h 4229100"/>
              <a:gd name="connsiteX1-3" fmla="*/ 12250807 w 12250807"/>
              <a:gd name="connsiteY1-4" fmla="*/ 0 h 4229100"/>
              <a:gd name="connsiteX2-5" fmla="*/ 12250807 w 12250807"/>
              <a:gd name="connsiteY2-6" fmla="*/ 2872016 h 4229100"/>
              <a:gd name="connsiteX3-7" fmla="*/ 12056428 w 12250807"/>
              <a:gd name="connsiteY3-8" fmla="*/ 2986054 h 4229100"/>
              <a:gd name="connsiteX4-9" fmla="*/ 5840482 w 12250807"/>
              <a:gd name="connsiteY4-10" fmla="*/ 4229100 h 4229100"/>
              <a:gd name="connsiteX5-11" fmla="*/ 56069 w 12250807"/>
              <a:gd name="connsiteY5-12" fmla="*/ 3203101 h 4229100"/>
              <a:gd name="connsiteX6-13" fmla="*/ 0 w 12250807"/>
              <a:gd name="connsiteY6-14" fmla="*/ 2658580 h 4229100"/>
              <a:gd name="connsiteX7" fmla="*/ 39757 w 12250807"/>
              <a:gd name="connsiteY7" fmla="*/ 0 h 4229100"/>
              <a:gd name="connsiteX0-15" fmla="*/ 39757 w 12250807"/>
              <a:gd name="connsiteY0-16" fmla="*/ 0 h 4229100"/>
              <a:gd name="connsiteX1-17" fmla="*/ 12250807 w 12250807"/>
              <a:gd name="connsiteY1-18" fmla="*/ 0 h 4229100"/>
              <a:gd name="connsiteX2-19" fmla="*/ 12250807 w 12250807"/>
              <a:gd name="connsiteY2-20" fmla="*/ 2872016 h 4229100"/>
              <a:gd name="connsiteX3-21" fmla="*/ 12056428 w 12250807"/>
              <a:gd name="connsiteY3-22" fmla="*/ 2986054 h 4229100"/>
              <a:gd name="connsiteX4-23" fmla="*/ 5840482 w 12250807"/>
              <a:gd name="connsiteY4-24" fmla="*/ 4229100 h 4229100"/>
              <a:gd name="connsiteX5-25" fmla="*/ 672295 w 12250807"/>
              <a:gd name="connsiteY5-26" fmla="*/ 3242858 h 4229100"/>
              <a:gd name="connsiteX6-27" fmla="*/ 0 w 12250807"/>
              <a:gd name="connsiteY6-28" fmla="*/ 2658580 h 4229100"/>
              <a:gd name="connsiteX7-29" fmla="*/ 39757 w 12250807"/>
              <a:gd name="connsiteY7-30" fmla="*/ 0 h 4229100"/>
              <a:gd name="connsiteX0-31" fmla="*/ 39757 w 12250807"/>
              <a:gd name="connsiteY0-32" fmla="*/ 0 h 4229100"/>
              <a:gd name="connsiteX1-33" fmla="*/ 12250807 w 12250807"/>
              <a:gd name="connsiteY1-34" fmla="*/ 0 h 4229100"/>
              <a:gd name="connsiteX2-35" fmla="*/ 12250807 w 12250807"/>
              <a:gd name="connsiteY2-36" fmla="*/ 2872016 h 4229100"/>
              <a:gd name="connsiteX3-37" fmla="*/ 12056428 w 12250807"/>
              <a:gd name="connsiteY3-38" fmla="*/ 2986054 h 4229100"/>
              <a:gd name="connsiteX4-39" fmla="*/ 5840482 w 12250807"/>
              <a:gd name="connsiteY4-40" fmla="*/ 4229100 h 4229100"/>
              <a:gd name="connsiteX5-41" fmla="*/ 0 w 12250807"/>
              <a:gd name="connsiteY5-42" fmla="*/ 2658580 h 4229100"/>
              <a:gd name="connsiteX6-43" fmla="*/ 39757 w 12250807"/>
              <a:gd name="connsiteY6-44" fmla="*/ 0 h 4229100"/>
              <a:gd name="connsiteX0-45" fmla="*/ 39757 w 12250807"/>
              <a:gd name="connsiteY0-46" fmla="*/ 0 h 4229100"/>
              <a:gd name="connsiteX1-47" fmla="*/ 12250807 w 12250807"/>
              <a:gd name="connsiteY1-48" fmla="*/ 0 h 4229100"/>
              <a:gd name="connsiteX2-49" fmla="*/ 12250807 w 12250807"/>
              <a:gd name="connsiteY2-50" fmla="*/ 2872016 h 4229100"/>
              <a:gd name="connsiteX3-51" fmla="*/ 12056428 w 12250807"/>
              <a:gd name="connsiteY3-52" fmla="*/ 2986054 h 4229100"/>
              <a:gd name="connsiteX4-53" fmla="*/ 5840482 w 12250807"/>
              <a:gd name="connsiteY4-54" fmla="*/ 4229100 h 4229100"/>
              <a:gd name="connsiteX5-55" fmla="*/ 0 w 12250807"/>
              <a:gd name="connsiteY5-56" fmla="*/ 2320650 h 4229100"/>
              <a:gd name="connsiteX6-57" fmla="*/ 39757 w 12250807"/>
              <a:gd name="connsiteY6-58" fmla="*/ 0 h 4229100"/>
              <a:gd name="connsiteX0-59" fmla="*/ 39757 w 12250807"/>
              <a:gd name="connsiteY0-60" fmla="*/ 0 h 4229100"/>
              <a:gd name="connsiteX1-61" fmla="*/ 12250807 w 12250807"/>
              <a:gd name="connsiteY1-62" fmla="*/ 0 h 4229100"/>
              <a:gd name="connsiteX2-63" fmla="*/ 12250807 w 12250807"/>
              <a:gd name="connsiteY2-64" fmla="*/ 2872016 h 4229100"/>
              <a:gd name="connsiteX3-65" fmla="*/ 5840482 w 12250807"/>
              <a:gd name="connsiteY3-66" fmla="*/ 4229100 h 4229100"/>
              <a:gd name="connsiteX4-67" fmla="*/ 0 w 12250807"/>
              <a:gd name="connsiteY4-68" fmla="*/ 2320650 h 4229100"/>
              <a:gd name="connsiteX5-69" fmla="*/ 39757 w 12250807"/>
              <a:gd name="connsiteY5-70" fmla="*/ 0 h 4229100"/>
              <a:gd name="connsiteX0-71" fmla="*/ 39757 w 12250807"/>
              <a:gd name="connsiteY0-72" fmla="*/ 0 h 2872016"/>
              <a:gd name="connsiteX1-73" fmla="*/ 12250807 w 12250807"/>
              <a:gd name="connsiteY1-74" fmla="*/ 0 h 2872016"/>
              <a:gd name="connsiteX2-75" fmla="*/ 12250807 w 12250807"/>
              <a:gd name="connsiteY2-76" fmla="*/ 2872016 h 2872016"/>
              <a:gd name="connsiteX3-77" fmla="*/ 0 w 12250807"/>
              <a:gd name="connsiteY3-78" fmla="*/ 2320650 h 2872016"/>
              <a:gd name="connsiteX4-79" fmla="*/ 39757 w 12250807"/>
              <a:gd name="connsiteY4-80" fmla="*/ 0 h 2872016"/>
              <a:gd name="connsiteX0-81" fmla="*/ 39757 w 12250807"/>
              <a:gd name="connsiteY0-82" fmla="*/ 0 h 3410122"/>
              <a:gd name="connsiteX1-83" fmla="*/ 12250807 w 12250807"/>
              <a:gd name="connsiteY1-84" fmla="*/ 0 h 3410122"/>
              <a:gd name="connsiteX2-85" fmla="*/ 12250807 w 12250807"/>
              <a:gd name="connsiteY2-86" fmla="*/ 2872016 h 3410122"/>
              <a:gd name="connsiteX3-87" fmla="*/ 0 w 12250807"/>
              <a:gd name="connsiteY3-88" fmla="*/ 2320650 h 3410122"/>
              <a:gd name="connsiteX4-89" fmla="*/ 39757 w 12250807"/>
              <a:gd name="connsiteY4-90" fmla="*/ 0 h 3410122"/>
              <a:gd name="connsiteX0-91" fmla="*/ 39757 w 12250807"/>
              <a:gd name="connsiteY0-92" fmla="*/ 0 h 3729394"/>
              <a:gd name="connsiteX1-93" fmla="*/ 12250807 w 12250807"/>
              <a:gd name="connsiteY1-94" fmla="*/ 0 h 3729394"/>
              <a:gd name="connsiteX2-95" fmla="*/ 12250807 w 12250807"/>
              <a:gd name="connsiteY2-96" fmla="*/ 2872016 h 3729394"/>
              <a:gd name="connsiteX3-97" fmla="*/ 0 w 12250807"/>
              <a:gd name="connsiteY3-98" fmla="*/ 2320650 h 3729394"/>
              <a:gd name="connsiteX4-99" fmla="*/ 39757 w 12250807"/>
              <a:gd name="connsiteY4-100" fmla="*/ 0 h 3729394"/>
              <a:gd name="connsiteX0-101" fmla="*/ 39757 w 12250807"/>
              <a:gd name="connsiteY0-102" fmla="*/ 0 h 4318141"/>
              <a:gd name="connsiteX1-103" fmla="*/ 12250807 w 12250807"/>
              <a:gd name="connsiteY1-104" fmla="*/ 0 h 4318141"/>
              <a:gd name="connsiteX2-105" fmla="*/ 12230929 w 12250807"/>
              <a:gd name="connsiteY2-106" fmla="*/ 3706903 h 4318141"/>
              <a:gd name="connsiteX3-107" fmla="*/ 0 w 12250807"/>
              <a:gd name="connsiteY3-108" fmla="*/ 2320650 h 4318141"/>
              <a:gd name="connsiteX4-109" fmla="*/ 39757 w 12250807"/>
              <a:gd name="connsiteY4-110" fmla="*/ 0 h 4318141"/>
              <a:gd name="connsiteX0-111" fmla="*/ 39757 w 12250807"/>
              <a:gd name="connsiteY0-112" fmla="*/ 0 h 3907395"/>
              <a:gd name="connsiteX1-113" fmla="*/ 12250807 w 12250807"/>
              <a:gd name="connsiteY1-114" fmla="*/ 0 h 3907395"/>
              <a:gd name="connsiteX2-115" fmla="*/ 12230929 w 12250807"/>
              <a:gd name="connsiteY2-116" fmla="*/ 3706903 h 3907395"/>
              <a:gd name="connsiteX3-117" fmla="*/ 0 w 12250807"/>
              <a:gd name="connsiteY3-118" fmla="*/ 2320650 h 3907395"/>
              <a:gd name="connsiteX4-119" fmla="*/ 39757 w 12250807"/>
              <a:gd name="connsiteY4-120" fmla="*/ 0 h 3907395"/>
              <a:gd name="connsiteX0-121" fmla="*/ 39757 w 12250807"/>
              <a:gd name="connsiteY0-122" fmla="*/ 0 h 3831484"/>
              <a:gd name="connsiteX1-123" fmla="*/ 12250807 w 12250807"/>
              <a:gd name="connsiteY1-124" fmla="*/ 0 h 3831484"/>
              <a:gd name="connsiteX2-125" fmla="*/ 12230929 w 12250807"/>
              <a:gd name="connsiteY2-126" fmla="*/ 3706903 h 3831484"/>
              <a:gd name="connsiteX3-127" fmla="*/ 0 w 12250807"/>
              <a:gd name="connsiteY3-128" fmla="*/ 2320650 h 3831484"/>
              <a:gd name="connsiteX4-129" fmla="*/ 39757 w 12250807"/>
              <a:gd name="connsiteY4-130" fmla="*/ 0 h 38314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50807" h="3831484">
                <a:moveTo>
                  <a:pt x="39757" y="0"/>
                </a:moveTo>
                <a:lnTo>
                  <a:pt x="12250807" y="0"/>
                </a:lnTo>
                <a:lnTo>
                  <a:pt x="12230929" y="3706903"/>
                </a:lnTo>
                <a:cubicBezTo>
                  <a:pt x="7252805" y="4179097"/>
                  <a:pt x="2572854" y="3220057"/>
                  <a:pt x="0" y="2320650"/>
                </a:cubicBezTo>
                <a:cubicBezTo>
                  <a:pt x="0" y="1255552"/>
                  <a:pt x="39757" y="1065098"/>
                  <a:pt x="39757" y="0"/>
                </a:cubicBezTo>
                <a:close/>
              </a:path>
            </a:pathLst>
          </a:custGeom>
          <a:solidFill>
            <a:srgbClr val="02993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1172425" y="5880996"/>
            <a:ext cx="600075" cy="600075"/>
            <a:chOff x="5795963" y="5743575"/>
            <a:chExt cx="600075" cy="600075"/>
          </a:xfrm>
          <a:effectLst>
            <a:outerShdw blurRad="63500" dist="12700" dir="16200000" algn="ctr" rotWithShape="0">
              <a:srgbClr val="000000">
                <a:alpha val="35000"/>
              </a:srgbClr>
            </a:outerShdw>
          </a:effectLst>
        </p:grpSpPr>
        <p:sp>
          <p:nvSpPr>
            <p:cNvPr id="14" name="Овал 12"/>
            <p:cNvSpPr/>
            <p:nvPr/>
          </p:nvSpPr>
          <p:spPr>
            <a:xfrm>
              <a:off x="5795963" y="5743575"/>
              <a:ext cx="600075" cy="600075"/>
            </a:xfrm>
            <a:prstGeom prst="ellipse">
              <a:avLst/>
            </a:prstGeom>
            <a:solidFill>
              <a:srgbClr val="02993B"/>
            </a:solidFill>
            <a:ln>
              <a:noFill/>
            </a:ln>
            <a:effectLst>
              <a:outerShdw blurRad="88900" dist="254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5983758" y="5976938"/>
              <a:ext cx="224485" cy="164046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6" t="-1" r="33930" b="20372"/>
          <a:stretch>
            <a:fillRect/>
          </a:stretch>
        </p:blipFill>
        <p:spPr>
          <a:xfrm>
            <a:off x="0" y="0"/>
            <a:ext cx="8403771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5" y="6107595"/>
            <a:ext cx="187643" cy="25881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0839" y="60447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梯形 4"/>
          <p:cNvSpPr/>
          <p:nvPr/>
        </p:nvSpPr>
        <p:spPr>
          <a:xfrm flipV="1">
            <a:off x="4591002" y="-13137"/>
            <a:ext cx="7625538" cy="6871137"/>
          </a:xfrm>
          <a:custGeom>
            <a:avLst/>
            <a:gdLst>
              <a:gd name="connsiteX0" fmla="*/ 0 w 14512413"/>
              <a:gd name="connsiteY0" fmla="*/ 6858000 h 6858000"/>
              <a:gd name="connsiteX1" fmla="*/ 3779307 w 14512413"/>
              <a:gd name="connsiteY1" fmla="*/ 0 h 6858000"/>
              <a:gd name="connsiteX2" fmla="*/ 10733106 w 14512413"/>
              <a:gd name="connsiteY2" fmla="*/ 0 h 6858000"/>
              <a:gd name="connsiteX3" fmla="*/ 14512413 w 14512413"/>
              <a:gd name="connsiteY3" fmla="*/ 6858000 h 6858000"/>
              <a:gd name="connsiteX4" fmla="*/ 0 w 14512413"/>
              <a:gd name="connsiteY4" fmla="*/ 6858000 h 6858000"/>
              <a:gd name="connsiteX0-1" fmla="*/ 0 w 14512413"/>
              <a:gd name="connsiteY0-2" fmla="*/ 6858000 h 6858000"/>
              <a:gd name="connsiteX1-3" fmla="*/ 3779307 w 14512413"/>
              <a:gd name="connsiteY1-4" fmla="*/ 0 h 6858000"/>
              <a:gd name="connsiteX2-5" fmla="*/ 9818706 w 14512413"/>
              <a:gd name="connsiteY2-6" fmla="*/ 0 h 6858000"/>
              <a:gd name="connsiteX3-7" fmla="*/ 14512413 w 14512413"/>
              <a:gd name="connsiteY3-8" fmla="*/ 6858000 h 6858000"/>
              <a:gd name="connsiteX4-9" fmla="*/ 0 w 14512413"/>
              <a:gd name="connsiteY4-10" fmla="*/ 6858000 h 6858000"/>
              <a:gd name="connsiteX0-11" fmla="*/ 0 w 14512413"/>
              <a:gd name="connsiteY0-12" fmla="*/ 6858000 h 6858000"/>
              <a:gd name="connsiteX1-13" fmla="*/ 3779307 w 14512413"/>
              <a:gd name="connsiteY1-14" fmla="*/ 0 h 6858000"/>
              <a:gd name="connsiteX2-15" fmla="*/ 9775163 w 14512413"/>
              <a:gd name="connsiteY2-16" fmla="*/ 0 h 6858000"/>
              <a:gd name="connsiteX3-17" fmla="*/ 14512413 w 14512413"/>
              <a:gd name="connsiteY3-18" fmla="*/ 6858000 h 6858000"/>
              <a:gd name="connsiteX4-19" fmla="*/ 0 w 14512413"/>
              <a:gd name="connsiteY4-20" fmla="*/ 6858000 h 6858000"/>
              <a:gd name="connsiteX0-21" fmla="*/ 0 w 9775163"/>
              <a:gd name="connsiteY0-22" fmla="*/ 6858000 h 6858000"/>
              <a:gd name="connsiteX1-23" fmla="*/ 3779307 w 9775163"/>
              <a:gd name="connsiteY1-24" fmla="*/ 0 h 6858000"/>
              <a:gd name="connsiteX2-25" fmla="*/ 9775163 w 9775163"/>
              <a:gd name="connsiteY2-26" fmla="*/ 0 h 6858000"/>
              <a:gd name="connsiteX3-27" fmla="*/ 9733936 w 9775163"/>
              <a:gd name="connsiteY3-28" fmla="*/ 6828504 h 6858000"/>
              <a:gd name="connsiteX4-29" fmla="*/ 0 w 9775163"/>
              <a:gd name="connsiteY4-30" fmla="*/ 6858000 h 6858000"/>
              <a:gd name="connsiteX0-31" fmla="*/ 0 w 9787401"/>
              <a:gd name="connsiteY0-32" fmla="*/ 6811254 h 6828504"/>
              <a:gd name="connsiteX1-33" fmla="*/ 3791545 w 9787401"/>
              <a:gd name="connsiteY1-34" fmla="*/ 0 h 6828504"/>
              <a:gd name="connsiteX2-35" fmla="*/ 9787401 w 9787401"/>
              <a:gd name="connsiteY2-36" fmla="*/ 0 h 6828504"/>
              <a:gd name="connsiteX3-37" fmla="*/ 9746174 w 9787401"/>
              <a:gd name="connsiteY3-38" fmla="*/ 6828504 h 6828504"/>
              <a:gd name="connsiteX4-39" fmla="*/ 0 w 9787401"/>
              <a:gd name="connsiteY4-40" fmla="*/ 6811254 h 6828504"/>
              <a:gd name="connsiteX0-41" fmla="*/ 0 w 9787401"/>
              <a:gd name="connsiteY0-42" fmla="*/ 6811254 h 6837853"/>
              <a:gd name="connsiteX1-43" fmla="*/ 3791545 w 9787401"/>
              <a:gd name="connsiteY1-44" fmla="*/ 0 h 6837853"/>
              <a:gd name="connsiteX2-45" fmla="*/ 9787401 w 9787401"/>
              <a:gd name="connsiteY2-46" fmla="*/ 0 h 6837853"/>
              <a:gd name="connsiteX3-47" fmla="*/ 9758413 w 9787401"/>
              <a:gd name="connsiteY3-48" fmla="*/ 6837853 h 6837853"/>
              <a:gd name="connsiteX4-49" fmla="*/ 0 w 9787401"/>
              <a:gd name="connsiteY4-50" fmla="*/ 6811254 h 6837853"/>
              <a:gd name="connsiteX0-51" fmla="*/ 0 w 9758413"/>
              <a:gd name="connsiteY0-52" fmla="*/ 6811254 h 6837853"/>
              <a:gd name="connsiteX1-53" fmla="*/ 3791545 w 9758413"/>
              <a:gd name="connsiteY1-54" fmla="*/ 0 h 6837853"/>
              <a:gd name="connsiteX2-55" fmla="*/ 9481452 w 9758413"/>
              <a:gd name="connsiteY2-56" fmla="*/ 112191 h 6837853"/>
              <a:gd name="connsiteX3-57" fmla="*/ 9758413 w 9758413"/>
              <a:gd name="connsiteY3-58" fmla="*/ 6837853 h 6837853"/>
              <a:gd name="connsiteX4-59" fmla="*/ 0 w 9758413"/>
              <a:gd name="connsiteY4-60" fmla="*/ 6811254 h 6837853"/>
              <a:gd name="connsiteX0-61" fmla="*/ 0 w 9762925"/>
              <a:gd name="connsiteY0-62" fmla="*/ 6811254 h 6837853"/>
              <a:gd name="connsiteX1-63" fmla="*/ 3791545 w 9762925"/>
              <a:gd name="connsiteY1-64" fmla="*/ 0 h 6837853"/>
              <a:gd name="connsiteX2-65" fmla="*/ 9762925 w 9762925"/>
              <a:gd name="connsiteY2-66" fmla="*/ 93493 h 6837853"/>
              <a:gd name="connsiteX3-67" fmla="*/ 9758413 w 9762925"/>
              <a:gd name="connsiteY3-68" fmla="*/ 6837853 h 6837853"/>
              <a:gd name="connsiteX4-69" fmla="*/ 0 w 9762925"/>
              <a:gd name="connsiteY4-70" fmla="*/ 6811254 h 6837853"/>
              <a:gd name="connsiteX0-71" fmla="*/ 0 w 9762925"/>
              <a:gd name="connsiteY0-72" fmla="*/ 6717761 h 6744360"/>
              <a:gd name="connsiteX1-73" fmla="*/ 3754832 w 9762925"/>
              <a:gd name="connsiteY1-74" fmla="*/ 0 h 6744360"/>
              <a:gd name="connsiteX2-75" fmla="*/ 9762925 w 9762925"/>
              <a:gd name="connsiteY2-76" fmla="*/ 0 h 6744360"/>
              <a:gd name="connsiteX3-77" fmla="*/ 9758413 w 9762925"/>
              <a:gd name="connsiteY3-78" fmla="*/ 6744360 h 6744360"/>
              <a:gd name="connsiteX4-79" fmla="*/ 0 w 9762925"/>
              <a:gd name="connsiteY4-80" fmla="*/ 6717761 h 6744360"/>
              <a:gd name="connsiteX0-81" fmla="*/ 0 w 9797479"/>
              <a:gd name="connsiteY0-82" fmla="*/ 6744159 h 6744360"/>
              <a:gd name="connsiteX1-83" fmla="*/ 3789386 w 9797479"/>
              <a:gd name="connsiteY1-84" fmla="*/ 0 h 6744360"/>
              <a:gd name="connsiteX2-85" fmla="*/ 9797479 w 9797479"/>
              <a:gd name="connsiteY2-86" fmla="*/ 0 h 6744360"/>
              <a:gd name="connsiteX3-87" fmla="*/ 9792967 w 9797479"/>
              <a:gd name="connsiteY3-88" fmla="*/ 6744360 h 6744360"/>
              <a:gd name="connsiteX4-89" fmla="*/ 0 w 9797479"/>
              <a:gd name="connsiteY4-90" fmla="*/ 6744159 h 6744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797479" h="6744360">
                <a:moveTo>
                  <a:pt x="0" y="6744159"/>
                </a:moveTo>
                <a:lnTo>
                  <a:pt x="3789386" y="0"/>
                </a:lnTo>
                <a:lnTo>
                  <a:pt x="9797479" y="0"/>
                </a:lnTo>
                <a:lnTo>
                  <a:pt x="9792967" y="6744360"/>
                </a:lnTo>
                <a:lnTo>
                  <a:pt x="0" y="6744159"/>
                </a:lnTo>
                <a:close/>
              </a:path>
            </a:pathLst>
          </a:cu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2993B"/>
              </a:solidFill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5750863" y="4186052"/>
            <a:ext cx="1884971" cy="2671948"/>
          </a:xfrm>
          <a:prstGeom prst="triangle">
            <a:avLst/>
          </a:prstGeom>
          <a:solidFill>
            <a:srgbClr val="48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5455895" y="4186612"/>
            <a:ext cx="1884971" cy="267194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755799" y="2866713"/>
            <a:ext cx="2716302" cy="701987"/>
            <a:chOff x="7673942" y="2182857"/>
            <a:chExt cx="2716302" cy="701987"/>
          </a:xfrm>
        </p:grpSpPr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8527035" y="2182857"/>
              <a:ext cx="1863209" cy="70198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kumimoji="1" lang="zh-CN" altLang="en-US" sz="3600" dirty="0" smtClean="0">
                  <a:solidFill>
                    <a:schemeClr val="bg2">
                      <a:lumMod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Tahoma" panose="020B0604030504040204" pitchFamily="34" charset="0"/>
                </a:rPr>
                <a:t>工作成果</a:t>
              </a:r>
              <a:endParaRPr kumimoji="1" lang="en-US" altLang="zh-CN" sz="1600" b="1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7673942" y="2182857"/>
              <a:ext cx="710779" cy="70198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9pPr>
            </a:lstStyle>
            <a:p>
              <a:pPr marL="0" indent="0" algn="ctr" eaLnBrk="1" hangingPunct="1">
                <a:lnSpc>
                  <a:spcPct val="140000"/>
                </a:lnSpc>
                <a:defRPr/>
              </a:pPr>
              <a:r>
                <a:rPr kumimoji="1" lang="en-US" altLang="zh-CN" sz="3600" dirty="0">
                  <a:solidFill>
                    <a:srgbClr val="00993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 Unicode MS" panose="020B0604020202020204" pitchFamily="34" charset="-122"/>
                </a:rPr>
                <a:t>01</a:t>
              </a:r>
              <a:endParaRPr kumimoji="1" lang="en-US" altLang="zh-CN" sz="3600" dirty="0">
                <a:solidFill>
                  <a:srgbClr val="00993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0" y="6166671"/>
            <a:ext cx="12192000" cy="691328"/>
          </a:xfrm>
          <a:custGeom>
            <a:avLst/>
            <a:gdLst>
              <a:gd name="connsiteX0" fmla="*/ 6096001 w 12192000"/>
              <a:gd name="connsiteY0" fmla="*/ 0 h 691328"/>
              <a:gd name="connsiteX1" fmla="*/ 12152549 w 12192000"/>
              <a:gd name="connsiteY1" fmla="*/ 571465 h 691328"/>
              <a:gd name="connsiteX2" fmla="*/ 12192000 w 12192000"/>
              <a:gd name="connsiteY2" fmla="*/ 583676 h 691328"/>
              <a:gd name="connsiteX3" fmla="*/ 12192000 w 12192000"/>
              <a:gd name="connsiteY3" fmla="*/ 594821 h 691328"/>
              <a:gd name="connsiteX4" fmla="*/ 12192000 w 12192000"/>
              <a:gd name="connsiteY4" fmla="*/ 627532 h 691328"/>
              <a:gd name="connsiteX5" fmla="*/ 12192000 w 12192000"/>
              <a:gd name="connsiteY5" fmla="*/ 691328 h 691328"/>
              <a:gd name="connsiteX6" fmla="*/ 0 w 12192000"/>
              <a:gd name="connsiteY6" fmla="*/ 691328 h 691328"/>
              <a:gd name="connsiteX7" fmla="*/ 0 w 12192000"/>
              <a:gd name="connsiteY7" fmla="*/ 627532 h 691328"/>
              <a:gd name="connsiteX8" fmla="*/ 0 w 12192000"/>
              <a:gd name="connsiteY8" fmla="*/ 594821 h 691328"/>
              <a:gd name="connsiteX9" fmla="*/ 0 w 12192000"/>
              <a:gd name="connsiteY9" fmla="*/ 583677 h 691328"/>
              <a:gd name="connsiteX10" fmla="*/ 39453 w 12192000"/>
              <a:gd name="connsiteY10" fmla="*/ 571465 h 691328"/>
              <a:gd name="connsiteX11" fmla="*/ 6096001 w 12192000"/>
              <a:gd name="connsiteY11" fmla="*/ 0 h 6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91328">
                <a:moveTo>
                  <a:pt x="6096001" y="0"/>
                </a:moveTo>
                <a:cubicBezTo>
                  <a:pt x="8711299" y="0"/>
                  <a:pt x="10986161" y="231075"/>
                  <a:pt x="12152549" y="571465"/>
                </a:cubicBezTo>
                <a:lnTo>
                  <a:pt x="12192000" y="583676"/>
                </a:lnTo>
                <a:lnTo>
                  <a:pt x="12192000" y="594821"/>
                </a:lnTo>
                <a:lnTo>
                  <a:pt x="12192000" y="627532"/>
                </a:lnTo>
                <a:lnTo>
                  <a:pt x="12192000" y="691328"/>
                </a:lnTo>
                <a:lnTo>
                  <a:pt x="0" y="691328"/>
                </a:lnTo>
                <a:lnTo>
                  <a:pt x="0" y="627532"/>
                </a:lnTo>
                <a:lnTo>
                  <a:pt x="0" y="594821"/>
                </a:lnTo>
                <a:lnTo>
                  <a:pt x="0" y="583677"/>
                </a:lnTo>
                <a:lnTo>
                  <a:pt x="39453" y="571465"/>
                </a:lnTo>
                <a:cubicBezTo>
                  <a:pt x="1205841" y="231075"/>
                  <a:pt x="3480703" y="0"/>
                  <a:pt x="6096001" y="0"/>
                </a:cubicBezTo>
                <a:close/>
              </a:path>
            </a:pathLst>
          </a:custGeom>
          <a:solidFill>
            <a:srgbClr val="029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993B"/>
              </a:solidFill>
              <a:ea typeface="思源黑体 CN Regular" panose="020B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sp>
        <p:nvSpPr>
          <p:cNvPr id="65" name="TextBox 34"/>
          <p:cNvSpPr txBox="1"/>
          <p:nvPr/>
        </p:nvSpPr>
        <p:spPr>
          <a:xfrm>
            <a:off x="533440" y="3834898"/>
            <a:ext cx="191147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5750">
              <a:lnSpc>
                <a:spcPct val="150000"/>
              </a:lnSpc>
            </a:pPr>
            <a:endParaRPr lang="en-US" altLang="zh-CN" sz="1600" b="1" dirty="0">
              <a:solidFill>
                <a:srgbClr val="FFBF00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26653" y="5449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285750"/>
            <a:r>
              <a:rPr lang="zh-CN" altLang="en-US" dirty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考核事项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53949" y="1128249"/>
          <a:ext cx="10856805" cy="47563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08600"/>
                <a:gridCol w="3708600"/>
                <a:gridCol w="3439605"/>
              </a:tblGrid>
              <a:tr h="52618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实际完成情况</a:t>
                      </a:r>
                      <a:endParaRPr lang="zh-CN" altLang="en-US" dirty="0"/>
                    </a:p>
                  </a:txBody>
                  <a:tcPr/>
                </a:tc>
              </a:tr>
              <a:tr h="847844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ClrTx/>
                        <a:buSzTx/>
                        <a:buFontTx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组件库可视化开发，直观展示组件，便捷复制代码，高效提升开发速度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50000"/>
                        </a:lnSpc>
                      </a:pP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2024.07.26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ClrTx/>
                        <a:buSzTx/>
                        <a:buFontTx/>
                      </a:pPr>
                      <a:r>
                        <a:rPr lang="zh-CN" altLang="en-US" sz="1200" dirty="0" smtClean="0">
                          <a:effectLst/>
                        </a:rPr>
                        <a:t>已通过可视化界面展示，开发者可以直观地看到组件的展示效果</a:t>
                      </a:r>
                      <a:endParaRPr lang="zh-CN" altLang="en-US" sz="1200" dirty="0" smtClean="0">
                        <a:effectLst/>
                      </a:endParaRPr>
                    </a:p>
                  </a:txBody>
                  <a:tcPr/>
                </a:tc>
              </a:tr>
              <a:tr h="960149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ClrTx/>
                        <a:buSzTx/>
                        <a:buFontTx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指导新同事熟悉开发规范，开发流程及业务需求开发，协助解决遇到的问题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</a:pP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2023.10.10</a:t>
                      </a:r>
                      <a:endParaRPr lang="en-US" altLang="zh-CN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</a:pP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</a:tr>
              <a:tr h="52552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解决新同事开发过程中遇到的产品、U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、后端，测试等沟通问题，并提供解决思路</a:t>
                      </a:r>
                      <a:endParaRPr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2023.11.3</a:t>
                      </a:r>
                      <a:endParaRPr lang="en-US" altLang="zh-CN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</a:tr>
              <a:tr h="7493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引导新同事封装基础组件，解决封装过程中遇到的问题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zh-CN" altLang="en-US" sz="1200" dirty="0"/>
                        <a:t>2023.</a:t>
                      </a:r>
                      <a:r>
                        <a:rPr lang="zh-CN" altLang="en-US" sz="1200" dirty="0" smtClean="0"/>
                        <a:t>1</a:t>
                      </a:r>
                      <a:r>
                        <a:rPr lang="en-US" altLang="zh-CN" sz="1200" dirty="0" smtClean="0"/>
                        <a:t>2.1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 </a:t>
                      </a:r>
                      <a:endParaRPr lang="en-US" altLang="zh-CN" sz="1200" dirty="0" smtClean="0"/>
                    </a:p>
                  </a:txBody>
                  <a:tcPr/>
                </a:tc>
              </a:tr>
              <a:tr h="555625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封装PDF预览组件支持文件可直接在线查看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zh-CN" altLang="en-US" sz="1200" dirty="0" smtClean="0"/>
                        <a:t>202</a:t>
                      </a:r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.0</a:t>
                      </a:r>
                      <a:r>
                        <a:rPr lang="en-US" altLang="zh-CN" sz="1200" dirty="0" smtClean="0"/>
                        <a:t>1</a:t>
                      </a:r>
                      <a:r>
                        <a:rPr lang="zh-CN" altLang="en-US" sz="1200" dirty="0" smtClean="0"/>
                        <a:t>.</a:t>
                      </a:r>
                      <a:r>
                        <a:rPr lang="en-US" altLang="zh-CN" sz="1200" dirty="0" smtClean="0"/>
                        <a:t>01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 </a:t>
                      </a:r>
                      <a:endParaRPr lang="en-US" sz="1200" dirty="0" smtClean="0"/>
                    </a:p>
                  </a:txBody>
                  <a:tcPr/>
                </a:tc>
              </a:tr>
              <a:tr h="785485">
                <a:tc>
                  <a:txBody>
                    <a:bodyPr/>
                    <a:lstStyle/>
                    <a:p>
                      <a:pPr algn="ctr">
                        <a:lnSpc>
                          <a:spcPct val="270000"/>
                        </a:lnSpc>
                        <a:buNone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封装签名板组件，实现擦除、撤销、保存等功能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70000"/>
                        </a:lnSpc>
                        <a:buNone/>
                      </a:pPr>
                      <a:r>
                        <a:rPr lang="zh-CN" altLang="en-US" sz="1200" dirty="0" smtClean="0"/>
                        <a:t>202</a:t>
                      </a:r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.</a:t>
                      </a:r>
                      <a:r>
                        <a:rPr lang="en-US" altLang="zh-CN" sz="1200" dirty="0" smtClean="0"/>
                        <a:t>02</a:t>
                      </a:r>
                      <a:r>
                        <a:rPr lang="zh-CN" altLang="en-US" sz="1200" dirty="0" smtClean="0"/>
                        <a:t>.</a:t>
                      </a:r>
                      <a:r>
                        <a:rPr lang="en-US" altLang="zh-CN" sz="1200" dirty="0" smtClean="0"/>
                        <a:t>20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 </a:t>
                      </a:r>
                      <a:endParaRPr lang="en-US" altLang="zh-CN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0" y="6166671"/>
            <a:ext cx="12192000" cy="691328"/>
          </a:xfrm>
          <a:custGeom>
            <a:avLst/>
            <a:gdLst>
              <a:gd name="connsiteX0" fmla="*/ 6096001 w 12192000"/>
              <a:gd name="connsiteY0" fmla="*/ 0 h 691328"/>
              <a:gd name="connsiteX1" fmla="*/ 12152549 w 12192000"/>
              <a:gd name="connsiteY1" fmla="*/ 571465 h 691328"/>
              <a:gd name="connsiteX2" fmla="*/ 12192000 w 12192000"/>
              <a:gd name="connsiteY2" fmla="*/ 583676 h 691328"/>
              <a:gd name="connsiteX3" fmla="*/ 12192000 w 12192000"/>
              <a:gd name="connsiteY3" fmla="*/ 594821 h 691328"/>
              <a:gd name="connsiteX4" fmla="*/ 12192000 w 12192000"/>
              <a:gd name="connsiteY4" fmla="*/ 627532 h 691328"/>
              <a:gd name="connsiteX5" fmla="*/ 12192000 w 12192000"/>
              <a:gd name="connsiteY5" fmla="*/ 691328 h 691328"/>
              <a:gd name="connsiteX6" fmla="*/ 0 w 12192000"/>
              <a:gd name="connsiteY6" fmla="*/ 691328 h 691328"/>
              <a:gd name="connsiteX7" fmla="*/ 0 w 12192000"/>
              <a:gd name="connsiteY7" fmla="*/ 627532 h 691328"/>
              <a:gd name="connsiteX8" fmla="*/ 0 w 12192000"/>
              <a:gd name="connsiteY8" fmla="*/ 594821 h 691328"/>
              <a:gd name="connsiteX9" fmla="*/ 0 w 12192000"/>
              <a:gd name="connsiteY9" fmla="*/ 583677 h 691328"/>
              <a:gd name="connsiteX10" fmla="*/ 39453 w 12192000"/>
              <a:gd name="connsiteY10" fmla="*/ 571465 h 691328"/>
              <a:gd name="connsiteX11" fmla="*/ 6096001 w 12192000"/>
              <a:gd name="connsiteY11" fmla="*/ 0 h 6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91328">
                <a:moveTo>
                  <a:pt x="6096001" y="0"/>
                </a:moveTo>
                <a:cubicBezTo>
                  <a:pt x="8711299" y="0"/>
                  <a:pt x="10986161" y="231075"/>
                  <a:pt x="12152549" y="571465"/>
                </a:cubicBezTo>
                <a:lnTo>
                  <a:pt x="12192000" y="583676"/>
                </a:lnTo>
                <a:lnTo>
                  <a:pt x="12192000" y="594821"/>
                </a:lnTo>
                <a:lnTo>
                  <a:pt x="12192000" y="627532"/>
                </a:lnTo>
                <a:lnTo>
                  <a:pt x="12192000" y="691328"/>
                </a:lnTo>
                <a:lnTo>
                  <a:pt x="0" y="691328"/>
                </a:lnTo>
                <a:lnTo>
                  <a:pt x="0" y="627532"/>
                </a:lnTo>
                <a:lnTo>
                  <a:pt x="0" y="594821"/>
                </a:lnTo>
                <a:lnTo>
                  <a:pt x="0" y="583677"/>
                </a:lnTo>
                <a:lnTo>
                  <a:pt x="39453" y="571465"/>
                </a:lnTo>
                <a:cubicBezTo>
                  <a:pt x="1205841" y="231075"/>
                  <a:pt x="3480703" y="0"/>
                  <a:pt x="6096001" y="0"/>
                </a:cubicBezTo>
                <a:close/>
              </a:path>
            </a:pathLst>
          </a:custGeom>
          <a:solidFill>
            <a:srgbClr val="029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993B"/>
              </a:solidFill>
              <a:ea typeface="思源黑体 CN Regular" panose="020B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sp>
        <p:nvSpPr>
          <p:cNvPr id="65" name="TextBox 34"/>
          <p:cNvSpPr txBox="1"/>
          <p:nvPr/>
        </p:nvSpPr>
        <p:spPr>
          <a:xfrm>
            <a:off x="533440" y="3834898"/>
            <a:ext cx="191147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5750">
              <a:lnSpc>
                <a:spcPct val="150000"/>
              </a:lnSpc>
            </a:pPr>
            <a:endParaRPr lang="en-US" altLang="zh-CN" sz="1600" b="1" dirty="0">
              <a:solidFill>
                <a:srgbClr val="FFBF00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26653" y="5449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285750"/>
            <a:r>
              <a:rPr lang="zh-CN" altLang="en-US" dirty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考核事项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53949" y="1128249"/>
          <a:ext cx="10856805" cy="47563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08600"/>
                <a:gridCol w="3708600"/>
                <a:gridCol w="3439605"/>
              </a:tblGrid>
              <a:tr h="52618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实际完成情况</a:t>
                      </a:r>
                      <a:endParaRPr lang="zh-CN" altLang="en-US" dirty="0"/>
                    </a:p>
                  </a:txBody>
                  <a:tcPr/>
                </a:tc>
              </a:tr>
              <a:tr h="847844"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  <a:buClrTx/>
                        <a:buSzTx/>
                        <a:buFontTx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自动导入国际化及路由配置，确保快捷集成和减少错误，提升开发效率10%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50000"/>
                        </a:lnSpc>
                      </a:pP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2023.11.15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30000"/>
                        </a:lnSpc>
                      </a:pPr>
                      <a:endParaRPr lang="zh-CN" altLang="en-US" sz="1200" dirty="0"/>
                    </a:p>
                  </a:txBody>
                  <a:tcPr/>
                </a:tc>
              </a:tr>
              <a:tr h="960149"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整合</a:t>
                      </a: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ODPM</a:t>
                      </a: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图片资源并将其放到cdn服务器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</a:pP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2023.10.10</a:t>
                      </a:r>
                      <a:endParaRPr lang="en-US" altLang="zh-CN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</a:pPr>
                      <a:endParaRPr lang="zh-CN" altLang="en-US" sz="1200" dirty="0"/>
                    </a:p>
                  </a:txBody>
                  <a:tcPr anchor="ctr"/>
                </a:tc>
              </a:tr>
              <a:tr h="52552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国际化管理支持批量修改及批量上传</a:t>
                      </a:r>
                      <a:endParaRPr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2023.11.3</a:t>
                      </a:r>
                      <a:endParaRPr lang="en-US" altLang="zh-CN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zh-CN" altLang="en-US" sz="1200" dirty="0"/>
                    </a:p>
                  </a:txBody>
                  <a:tcPr/>
                </a:tc>
              </a:tr>
              <a:tr h="555587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引入TS在ODP-TECH系统中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zh-CN" altLang="en-US" sz="1200" dirty="0"/>
                        <a:t>2023.</a:t>
                      </a:r>
                      <a:r>
                        <a:rPr lang="zh-CN" altLang="en-US" sz="1200" dirty="0" smtClean="0"/>
                        <a:t>1</a:t>
                      </a:r>
                      <a:r>
                        <a:rPr lang="en-US" altLang="zh-CN" sz="1200" dirty="0" smtClean="0"/>
                        <a:t>2.1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sz="1200" dirty="0" smtClean="0"/>
                    </a:p>
                  </a:txBody>
                  <a:tcPr/>
                </a:tc>
              </a:tr>
              <a:tr h="555587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altLang="zh-CN" sz="1200" dirty="0" smtClean="0">
                          <a:effectLst/>
                          <a:sym typeface="+mn-ea"/>
                        </a:rPr>
                        <a:t> 添加ESLint规范和代码提交规范，确保代码风格统一，遵循一致的编写和提交规范</a:t>
                      </a:r>
                      <a:endParaRPr lang="en-US" altLang="zh-CN" sz="1200" dirty="0" smtClean="0">
                        <a:effectLst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zh-CN" altLang="en-US" sz="1200" dirty="0" smtClean="0"/>
                        <a:t>202</a:t>
                      </a:r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.0</a:t>
                      </a:r>
                      <a:r>
                        <a:rPr lang="en-US" altLang="zh-CN" sz="1200" dirty="0" smtClean="0"/>
                        <a:t>1</a:t>
                      </a:r>
                      <a:r>
                        <a:rPr lang="zh-CN" altLang="en-US" sz="1200" dirty="0" smtClean="0"/>
                        <a:t>.</a:t>
                      </a:r>
                      <a:r>
                        <a:rPr lang="en-US" altLang="zh-CN" sz="1200" dirty="0" smtClean="0"/>
                        <a:t>01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dirty="0" smtClean="0"/>
                    </a:p>
                  </a:txBody>
                  <a:tcPr/>
                </a:tc>
              </a:tr>
              <a:tr h="785485">
                <a:tc>
                  <a:txBody>
                    <a:bodyPr/>
                    <a:lstStyle/>
                    <a:p>
                      <a:pPr algn="ctr">
                        <a:lnSpc>
                          <a:spcPct val="270000"/>
                        </a:lnSpc>
                        <a:buNone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引入UnoCSS原子化CSS解决方案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70000"/>
                        </a:lnSpc>
                        <a:buNone/>
                      </a:pPr>
                      <a:r>
                        <a:rPr lang="zh-CN" altLang="en-US" sz="1200" dirty="0" smtClean="0"/>
                        <a:t>202</a:t>
                      </a:r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.</a:t>
                      </a:r>
                      <a:r>
                        <a:rPr lang="en-US" altLang="zh-CN" sz="1200" dirty="0" smtClean="0"/>
                        <a:t>02</a:t>
                      </a:r>
                      <a:r>
                        <a:rPr lang="zh-CN" altLang="en-US" sz="1200" dirty="0" smtClean="0"/>
                        <a:t>.</a:t>
                      </a:r>
                      <a:r>
                        <a:rPr lang="en-US" altLang="zh-CN" sz="1200" dirty="0" smtClean="0"/>
                        <a:t>20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0" y="6166671"/>
            <a:ext cx="12192000" cy="691328"/>
          </a:xfrm>
          <a:custGeom>
            <a:avLst/>
            <a:gdLst>
              <a:gd name="connsiteX0" fmla="*/ 6096001 w 12192000"/>
              <a:gd name="connsiteY0" fmla="*/ 0 h 691328"/>
              <a:gd name="connsiteX1" fmla="*/ 12152549 w 12192000"/>
              <a:gd name="connsiteY1" fmla="*/ 571465 h 691328"/>
              <a:gd name="connsiteX2" fmla="*/ 12192000 w 12192000"/>
              <a:gd name="connsiteY2" fmla="*/ 583676 h 691328"/>
              <a:gd name="connsiteX3" fmla="*/ 12192000 w 12192000"/>
              <a:gd name="connsiteY3" fmla="*/ 594821 h 691328"/>
              <a:gd name="connsiteX4" fmla="*/ 12192000 w 12192000"/>
              <a:gd name="connsiteY4" fmla="*/ 627532 h 691328"/>
              <a:gd name="connsiteX5" fmla="*/ 12192000 w 12192000"/>
              <a:gd name="connsiteY5" fmla="*/ 691328 h 691328"/>
              <a:gd name="connsiteX6" fmla="*/ 0 w 12192000"/>
              <a:gd name="connsiteY6" fmla="*/ 691328 h 691328"/>
              <a:gd name="connsiteX7" fmla="*/ 0 w 12192000"/>
              <a:gd name="connsiteY7" fmla="*/ 627532 h 691328"/>
              <a:gd name="connsiteX8" fmla="*/ 0 w 12192000"/>
              <a:gd name="connsiteY8" fmla="*/ 594821 h 691328"/>
              <a:gd name="connsiteX9" fmla="*/ 0 w 12192000"/>
              <a:gd name="connsiteY9" fmla="*/ 583677 h 691328"/>
              <a:gd name="connsiteX10" fmla="*/ 39453 w 12192000"/>
              <a:gd name="connsiteY10" fmla="*/ 571465 h 691328"/>
              <a:gd name="connsiteX11" fmla="*/ 6096001 w 12192000"/>
              <a:gd name="connsiteY11" fmla="*/ 0 h 6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91328">
                <a:moveTo>
                  <a:pt x="6096001" y="0"/>
                </a:moveTo>
                <a:cubicBezTo>
                  <a:pt x="8711299" y="0"/>
                  <a:pt x="10986161" y="231075"/>
                  <a:pt x="12152549" y="571465"/>
                </a:cubicBezTo>
                <a:lnTo>
                  <a:pt x="12192000" y="583676"/>
                </a:lnTo>
                <a:lnTo>
                  <a:pt x="12192000" y="594821"/>
                </a:lnTo>
                <a:lnTo>
                  <a:pt x="12192000" y="627532"/>
                </a:lnTo>
                <a:lnTo>
                  <a:pt x="12192000" y="691328"/>
                </a:lnTo>
                <a:lnTo>
                  <a:pt x="0" y="691328"/>
                </a:lnTo>
                <a:lnTo>
                  <a:pt x="0" y="627532"/>
                </a:lnTo>
                <a:lnTo>
                  <a:pt x="0" y="594821"/>
                </a:lnTo>
                <a:lnTo>
                  <a:pt x="0" y="583677"/>
                </a:lnTo>
                <a:lnTo>
                  <a:pt x="39453" y="571465"/>
                </a:lnTo>
                <a:cubicBezTo>
                  <a:pt x="1205841" y="231075"/>
                  <a:pt x="3480703" y="0"/>
                  <a:pt x="6096001" y="0"/>
                </a:cubicBezTo>
                <a:close/>
              </a:path>
            </a:pathLst>
          </a:custGeom>
          <a:solidFill>
            <a:srgbClr val="029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993B"/>
              </a:solidFill>
              <a:ea typeface="思源黑体 CN Regular" panose="020B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sp>
        <p:nvSpPr>
          <p:cNvPr id="65" name="TextBox 34"/>
          <p:cNvSpPr txBox="1"/>
          <p:nvPr/>
        </p:nvSpPr>
        <p:spPr>
          <a:xfrm>
            <a:off x="533440" y="3834898"/>
            <a:ext cx="191147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5750">
              <a:lnSpc>
                <a:spcPct val="150000"/>
              </a:lnSpc>
            </a:pPr>
            <a:endParaRPr lang="en-US" altLang="zh-CN" sz="1600" b="1" dirty="0">
              <a:solidFill>
                <a:srgbClr val="FFBF00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26653" y="5449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285750"/>
            <a:r>
              <a:rPr lang="zh-CN" altLang="en-US" dirty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考核事项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53949" y="1128249"/>
          <a:ext cx="10856805" cy="47563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08600"/>
                <a:gridCol w="3708600"/>
                <a:gridCol w="3439605"/>
              </a:tblGrid>
              <a:tr h="52618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考核内容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计划完成时间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实际完成情况</a:t>
                      </a:r>
                      <a:endParaRPr lang="zh-CN" altLang="en-US" dirty="0"/>
                    </a:p>
                  </a:txBody>
                  <a:tcPr/>
                </a:tc>
              </a:tr>
              <a:tr h="847844"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  <a:buClrTx/>
                        <a:buSzTx/>
                        <a:buFontTx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使用Vite工具替换Webpack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50000"/>
                        </a:lnSpc>
                      </a:pP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2023.11.15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30000"/>
                        </a:lnSpc>
                      </a:pPr>
                      <a:endParaRPr lang="zh-CN" altLang="en-US" sz="1200" dirty="0"/>
                    </a:p>
                  </a:txBody>
                  <a:tcPr/>
                </a:tc>
              </a:tr>
              <a:tr h="960149"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</a:pPr>
                      <a:r>
                        <a:rPr 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添加</a:t>
                      </a:r>
                      <a:r>
                        <a:rPr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组件库请求下拉框Hooks方法</a:t>
                      </a:r>
                      <a:r>
                        <a:rPr 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r>
                        <a:rPr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队列化请求</a:t>
                      </a:r>
                      <a:endParaRPr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</a:pP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2023.10.10</a:t>
                      </a:r>
                      <a:endParaRPr lang="en-US" altLang="zh-CN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</a:pPr>
                      <a:endParaRPr lang="zh-CN" altLang="en-US" sz="1200" dirty="0"/>
                    </a:p>
                  </a:txBody>
                  <a:tcPr anchor="ctr"/>
                </a:tc>
              </a:tr>
              <a:tr h="52552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引入Mock，用于模拟后端接口数据，方便前端开发和测试</a:t>
                      </a:r>
                      <a:endParaRPr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2023.11.3</a:t>
                      </a:r>
                      <a:endParaRPr lang="en-US" altLang="zh-CN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zh-CN" altLang="en-US" sz="1200" dirty="0"/>
                    </a:p>
                  </a:txBody>
                  <a:tcPr/>
                </a:tc>
              </a:tr>
              <a:tr h="555587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引入pinia状态管理库替换vuex，更好的支持TypeScript</a:t>
                      </a:r>
                      <a:endParaRPr lang="zh-CN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zh-CN" altLang="en-US" sz="1200" dirty="0"/>
                        <a:t>2023.</a:t>
                      </a:r>
                      <a:r>
                        <a:rPr lang="zh-CN" altLang="en-US" sz="1200" dirty="0" smtClean="0"/>
                        <a:t>1</a:t>
                      </a:r>
                      <a:r>
                        <a:rPr lang="en-US" altLang="zh-CN" sz="1200" dirty="0" smtClean="0"/>
                        <a:t>2.1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sz="1200" dirty="0" smtClean="0"/>
                    </a:p>
                  </a:txBody>
                  <a:tcPr/>
                </a:tc>
              </a:tr>
              <a:tr h="555587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altLang="zh-CN" sz="1200" dirty="0" smtClean="0">
                          <a:effectLst/>
                          <a:sym typeface="+mn-ea"/>
                        </a:rPr>
                        <a:t> </a:t>
                      </a:r>
                      <a:endParaRPr lang="en-US" altLang="zh-CN" sz="1200" dirty="0" smtClean="0">
                        <a:effectLst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zh-CN" altLang="en-US" sz="1200" dirty="0" smtClean="0"/>
                        <a:t>202</a:t>
                      </a:r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.0</a:t>
                      </a:r>
                      <a:r>
                        <a:rPr lang="en-US" altLang="zh-CN" sz="1200" dirty="0" smtClean="0"/>
                        <a:t>1</a:t>
                      </a:r>
                      <a:r>
                        <a:rPr lang="zh-CN" altLang="en-US" sz="1200" dirty="0" smtClean="0"/>
                        <a:t>.</a:t>
                      </a:r>
                      <a:r>
                        <a:rPr lang="en-US" altLang="zh-CN" sz="1200" dirty="0" smtClean="0"/>
                        <a:t>01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0" y="6166671"/>
            <a:ext cx="12192000" cy="691328"/>
          </a:xfrm>
          <a:custGeom>
            <a:avLst/>
            <a:gdLst>
              <a:gd name="connsiteX0" fmla="*/ 6096001 w 12192000"/>
              <a:gd name="connsiteY0" fmla="*/ 0 h 691328"/>
              <a:gd name="connsiteX1" fmla="*/ 12152549 w 12192000"/>
              <a:gd name="connsiteY1" fmla="*/ 571465 h 691328"/>
              <a:gd name="connsiteX2" fmla="*/ 12192000 w 12192000"/>
              <a:gd name="connsiteY2" fmla="*/ 583676 h 691328"/>
              <a:gd name="connsiteX3" fmla="*/ 12192000 w 12192000"/>
              <a:gd name="connsiteY3" fmla="*/ 594821 h 691328"/>
              <a:gd name="connsiteX4" fmla="*/ 12192000 w 12192000"/>
              <a:gd name="connsiteY4" fmla="*/ 627532 h 691328"/>
              <a:gd name="connsiteX5" fmla="*/ 12192000 w 12192000"/>
              <a:gd name="connsiteY5" fmla="*/ 691328 h 691328"/>
              <a:gd name="connsiteX6" fmla="*/ 0 w 12192000"/>
              <a:gd name="connsiteY6" fmla="*/ 691328 h 691328"/>
              <a:gd name="connsiteX7" fmla="*/ 0 w 12192000"/>
              <a:gd name="connsiteY7" fmla="*/ 627532 h 691328"/>
              <a:gd name="connsiteX8" fmla="*/ 0 w 12192000"/>
              <a:gd name="connsiteY8" fmla="*/ 594821 h 691328"/>
              <a:gd name="connsiteX9" fmla="*/ 0 w 12192000"/>
              <a:gd name="connsiteY9" fmla="*/ 583677 h 691328"/>
              <a:gd name="connsiteX10" fmla="*/ 39453 w 12192000"/>
              <a:gd name="connsiteY10" fmla="*/ 571465 h 691328"/>
              <a:gd name="connsiteX11" fmla="*/ 6096001 w 12192000"/>
              <a:gd name="connsiteY11" fmla="*/ 0 h 6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91328">
                <a:moveTo>
                  <a:pt x="6096001" y="0"/>
                </a:moveTo>
                <a:cubicBezTo>
                  <a:pt x="8711299" y="0"/>
                  <a:pt x="10986161" y="231075"/>
                  <a:pt x="12152549" y="571465"/>
                </a:cubicBezTo>
                <a:lnTo>
                  <a:pt x="12192000" y="583676"/>
                </a:lnTo>
                <a:lnTo>
                  <a:pt x="12192000" y="594821"/>
                </a:lnTo>
                <a:lnTo>
                  <a:pt x="12192000" y="627532"/>
                </a:lnTo>
                <a:lnTo>
                  <a:pt x="12192000" y="691328"/>
                </a:lnTo>
                <a:lnTo>
                  <a:pt x="0" y="691328"/>
                </a:lnTo>
                <a:lnTo>
                  <a:pt x="0" y="627532"/>
                </a:lnTo>
                <a:lnTo>
                  <a:pt x="0" y="594821"/>
                </a:lnTo>
                <a:lnTo>
                  <a:pt x="0" y="583677"/>
                </a:lnTo>
                <a:lnTo>
                  <a:pt x="39453" y="571465"/>
                </a:lnTo>
                <a:cubicBezTo>
                  <a:pt x="1205841" y="231075"/>
                  <a:pt x="3480703" y="0"/>
                  <a:pt x="6096001" y="0"/>
                </a:cubicBezTo>
                <a:close/>
              </a:path>
            </a:pathLst>
          </a:custGeom>
          <a:solidFill>
            <a:srgbClr val="029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993B"/>
              </a:solidFill>
              <a:ea typeface="思源黑体 CN Regular" panose="020B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sp>
        <p:nvSpPr>
          <p:cNvPr id="65" name="TextBox 34"/>
          <p:cNvSpPr txBox="1"/>
          <p:nvPr/>
        </p:nvSpPr>
        <p:spPr>
          <a:xfrm>
            <a:off x="533440" y="3834898"/>
            <a:ext cx="191147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5750">
              <a:lnSpc>
                <a:spcPct val="150000"/>
              </a:lnSpc>
            </a:pPr>
            <a:endParaRPr lang="en-US" altLang="zh-CN" sz="1600" b="1" dirty="0">
              <a:solidFill>
                <a:srgbClr val="FFBF00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26653" y="5449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285750"/>
            <a:r>
              <a:rPr lang="zh-CN" altLang="en-US" dirty="0" smtClean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工作成果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graphicFrame>
        <p:nvGraphicFramePr>
          <p:cNvPr id="8" name="表格 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977889" y="1015365"/>
          <a:ext cx="5456759" cy="38957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81174"/>
                <a:gridCol w="3775585"/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业务模块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  完成事项</a:t>
                      </a:r>
                      <a:endParaRPr lang="zh-CN" altLang="en-US" sz="1200" dirty="0"/>
                    </a:p>
                  </a:txBody>
                  <a:tcPr/>
                </a:tc>
              </a:tr>
              <a:tr h="323215">
                <a:tc rowSpan="8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altLang="zh-CN" sz="1200" kern="1200" dirty="0" smtClean="0"/>
                        <a:t>ODPM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页面缓存问题</a:t>
                      </a:r>
                      <a:endParaRPr lang="en-US" altLang="zh-CN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23215">
                <a:tc vMerge="1"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odpm</a:t>
                      </a: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自适应优化</a:t>
                      </a:r>
                      <a:endParaRPr lang="en-US" altLang="zh-CN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23215">
                <a:tc vMerge="1"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搭建移动端框架以及封装公共组件</a:t>
                      </a:r>
                      <a:endParaRPr lang="en-US" altLang="zh-CN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0515">
                <a:tc vMerge="1"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交易查询（</a:t>
                      </a:r>
                      <a:r>
                        <a:rPr lang="en-US" altLang="zh-CN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PC+</a:t>
                      </a: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移动端）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0515">
                <a:tc vMerge="1"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报表管理（</a:t>
                      </a:r>
                      <a:r>
                        <a:rPr lang="en-US" altLang="zh-CN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PC+</a:t>
                      </a: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移动端）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0515">
                <a:tc vMerge="1"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风控管理（</a:t>
                      </a:r>
                      <a:r>
                        <a:rPr lang="en-US" altLang="zh-CN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PC+</a:t>
                      </a: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移动端）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0515">
                <a:tc vMerge="1"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数据分析（</a:t>
                      </a:r>
                      <a:r>
                        <a:rPr lang="en-US" altLang="zh-CN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PC+</a:t>
                      </a: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移动端）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051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消息中心（</a:t>
                      </a:r>
                      <a:r>
                        <a:rPr lang="en-US" altLang="zh-CN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PC+</a:t>
                      </a:r>
                      <a:r>
                        <a:rPr lang="zh-CN" altLang="en-US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移动端）</a:t>
                      </a:r>
                      <a:endParaRPr lang="zh-CN" altLang="en-US" sz="12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ODP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 dirty="0" smtClean="0"/>
                        <a:t>ODP </a:t>
                      </a:r>
                      <a:r>
                        <a:rPr lang="zh-CN" altLang="en-US" sz="1200" kern="1200" dirty="0" smtClean="0"/>
                        <a:t>商户数据分析报表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7432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 smtClean="0"/>
                        <a:t>ODP </a:t>
                      </a:r>
                      <a:r>
                        <a:rPr lang="zh-CN" altLang="en-US" sz="1200" kern="1200" dirty="0" smtClean="0"/>
                        <a:t>所有系统适配问题</a:t>
                      </a:r>
                      <a:endParaRPr lang="zh-CN" altLang="en-US" sz="12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kern="1200" dirty="0"/>
                        <a:t>其他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 smtClean="0">
                          <a:sym typeface="+mn-ea"/>
                        </a:rPr>
                        <a:t>前端组件库封装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74320">
                <a:tc vMerge="1"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 dirty="0" err="1" smtClean="0"/>
                        <a:t>uniapp</a:t>
                      </a:r>
                      <a:r>
                        <a:rPr lang="en-US" altLang="zh-CN" sz="1200" kern="1200" dirty="0" smtClean="0"/>
                        <a:t> </a:t>
                      </a:r>
                      <a:r>
                        <a:rPr lang="zh-CN" altLang="en-US" sz="1200" kern="1200" dirty="0" smtClean="0"/>
                        <a:t>技术分享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Chart 1"/>
          <p:cNvGraphicFramePr/>
          <p:nvPr/>
        </p:nvGraphicFramePr>
        <p:xfrm>
          <a:off x="802747" y="1029979"/>
          <a:ext cx="4887912" cy="4475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1094261" y="5630817"/>
            <a:ext cx="3905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029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zh-CN" altLang="en-US" sz="1200">
                <a:solidFill>
                  <a:srgbClr val="02993B"/>
                </a:solidFill>
              </a:rPr>
              <a:t>需求数</a:t>
            </a:r>
            <a:r>
              <a:rPr lang="en-US" altLang="zh-CN" sz="1200"/>
              <a:t>      </a:t>
            </a:r>
            <a:r>
              <a:rPr lang="zh-CN" altLang="en-US" sz="120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1200">
                <a:solidFill>
                  <a:srgbClr val="ED7D31"/>
                </a:solidFill>
              </a:rPr>
              <a:t>APM</a:t>
            </a:r>
            <a:r>
              <a:rPr lang="zh-CN" altLang="en-US" sz="1200">
                <a:solidFill>
                  <a:srgbClr val="ED7D31"/>
                </a:solidFill>
              </a:rPr>
              <a:t>优化</a:t>
            </a:r>
            <a:r>
              <a:rPr lang="en-US" altLang="zh-CN" sz="1200"/>
              <a:t>       </a:t>
            </a:r>
            <a:r>
              <a:rPr lang="zh-CN" altLang="en-US" sz="1200">
                <a:solidFill>
                  <a:srgbClr val="A5A5A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zh-CN" altLang="en-US" sz="1200">
                <a:solidFill>
                  <a:srgbClr val="A5A5A5"/>
                </a:solidFill>
              </a:rPr>
              <a:t>线上缺陷</a:t>
            </a:r>
            <a:r>
              <a:rPr lang="en-US" altLang="zh-CN" sz="1200"/>
              <a:t>      </a:t>
            </a:r>
            <a:r>
              <a:rPr lang="zh-CN" altLang="en-US" sz="12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zh-CN" altLang="en-US" sz="1200">
                <a:solidFill>
                  <a:srgbClr val="FFC000"/>
                </a:solidFill>
              </a:rPr>
              <a:t>技术优化</a:t>
            </a:r>
            <a:endParaRPr lang="zh-CN" altLang="en-US" sz="1200">
              <a:solidFill>
                <a:srgbClr val="FFC00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0" y="6166671"/>
            <a:ext cx="12192000" cy="691328"/>
          </a:xfrm>
          <a:custGeom>
            <a:avLst/>
            <a:gdLst>
              <a:gd name="connsiteX0" fmla="*/ 6096001 w 12192000"/>
              <a:gd name="connsiteY0" fmla="*/ 0 h 691328"/>
              <a:gd name="connsiteX1" fmla="*/ 12152549 w 12192000"/>
              <a:gd name="connsiteY1" fmla="*/ 571465 h 691328"/>
              <a:gd name="connsiteX2" fmla="*/ 12192000 w 12192000"/>
              <a:gd name="connsiteY2" fmla="*/ 583676 h 691328"/>
              <a:gd name="connsiteX3" fmla="*/ 12192000 w 12192000"/>
              <a:gd name="connsiteY3" fmla="*/ 594821 h 691328"/>
              <a:gd name="connsiteX4" fmla="*/ 12192000 w 12192000"/>
              <a:gd name="connsiteY4" fmla="*/ 627532 h 691328"/>
              <a:gd name="connsiteX5" fmla="*/ 12192000 w 12192000"/>
              <a:gd name="connsiteY5" fmla="*/ 691328 h 691328"/>
              <a:gd name="connsiteX6" fmla="*/ 0 w 12192000"/>
              <a:gd name="connsiteY6" fmla="*/ 691328 h 691328"/>
              <a:gd name="connsiteX7" fmla="*/ 0 w 12192000"/>
              <a:gd name="connsiteY7" fmla="*/ 627532 h 691328"/>
              <a:gd name="connsiteX8" fmla="*/ 0 w 12192000"/>
              <a:gd name="connsiteY8" fmla="*/ 594821 h 691328"/>
              <a:gd name="connsiteX9" fmla="*/ 0 w 12192000"/>
              <a:gd name="connsiteY9" fmla="*/ 583677 h 691328"/>
              <a:gd name="connsiteX10" fmla="*/ 39453 w 12192000"/>
              <a:gd name="connsiteY10" fmla="*/ 571465 h 691328"/>
              <a:gd name="connsiteX11" fmla="*/ 6096001 w 12192000"/>
              <a:gd name="connsiteY11" fmla="*/ 0 h 6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91328">
                <a:moveTo>
                  <a:pt x="6096001" y="0"/>
                </a:moveTo>
                <a:cubicBezTo>
                  <a:pt x="8711299" y="0"/>
                  <a:pt x="10986161" y="231075"/>
                  <a:pt x="12152549" y="571465"/>
                </a:cubicBezTo>
                <a:lnTo>
                  <a:pt x="12192000" y="583676"/>
                </a:lnTo>
                <a:lnTo>
                  <a:pt x="12192000" y="594821"/>
                </a:lnTo>
                <a:lnTo>
                  <a:pt x="12192000" y="627532"/>
                </a:lnTo>
                <a:lnTo>
                  <a:pt x="12192000" y="691328"/>
                </a:lnTo>
                <a:lnTo>
                  <a:pt x="0" y="691328"/>
                </a:lnTo>
                <a:lnTo>
                  <a:pt x="0" y="627532"/>
                </a:lnTo>
                <a:lnTo>
                  <a:pt x="0" y="594821"/>
                </a:lnTo>
                <a:lnTo>
                  <a:pt x="0" y="583677"/>
                </a:lnTo>
                <a:lnTo>
                  <a:pt x="39453" y="571465"/>
                </a:lnTo>
                <a:cubicBezTo>
                  <a:pt x="1205841" y="231075"/>
                  <a:pt x="3480703" y="0"/>
                  <a:pt x="6096001" y="0"/>
                </a:cubicBezTo>
                <a:close/>
              </a:path>
            </a:pathLst>
          </a:custGeom>
          <a:solidFill>
            <a:srgbClr val="029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993B"/>
              </a:solidFill>
              <a:ea typeface="思源黑体 CN Regular" panose="020B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  <p:sp>
        <p:nvSpPr>
          <p:cNvPr id="65" name="TextBox 34"/>
          <p:cNvSpPr txBox="1"/>
          <p:nvPr/>
        </p:nvSpPr>
        <p:spPr>
          <a:xfrm>
            <a:off x="533440" y="3834898"/>
            <a:ext cx="191147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5750">
              <a:lnSpc>
                <a:spcPct val="150000"/>
              </a:lnSpc>
            </a:pPr>
            <a:endParaRPr lang="en-US" altLang="zh-CN" sz="1600" b="1" dirty="0">
              <a:solidFill>
                <a:srgbClr val="FFBF00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26653" y="5449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285750"/>
            <a:r>
              <a:rPr lang="zh-CN" altLang="en-US" dirty="0" smtClean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工作成果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60171" y="1428881"/>
            <a:ext cx="1502768" cy="1511653"/>
            <a:chOff x="3812643" y="1802909"/>
            <a:chExt cx="2007265" cy="2083739"/>
          </a:xfrm>
        </p:grpSpPr>
        <p:sp>
          <p:nvSpPr>
            <p:cNvPr id="20" name="TextBox 32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181525" y="2501833"/>
              <a:ext cx="1300217" cy="721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思源黑体 CN Regular" panose="020B0500000000000000" charset="-122"/>
                </a:rPr>
                <a:t>100%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思源黑体 CN Regular" panose="020B0500000000000000" charset="-122"/>
              </a:endParaRPr>
            </a:p>
          </p:txBody>
        </p:sp>
        <p:sp>
          <p:nvSpPr>
            <p:cNvPr id="21" name="淘宝店 bossppt 出品 11"/>
            <p:cNvSpPr/>
            <p:nvPr>
              <p:custDataLst>
                <p:tags r:id="rId3"/>
              </p:custDataLst>
            </p:nvPr>
          </p:nvSpPr>
          <p:spPr>
            <a:xfrm>
              <a:off x="3952796" y="1962881"/>
              <a:ext cx="1708223" cy="1671015"/>
            </a:xfrm>
            <a:prstGeom prst="ellipse">
              <a:avLst/>
            </a:prstGeom>
            <a:noFill/>
            <a:ln w="88900" cap="flat">
              <a:solidFill>
                <a:srgbClr val="B0B0B0"/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rgbClr val="080808"/>
                </a:solidFill>
                <a:ea typeface="思源黑体 CN Regular" panose="020B0500000000000000" charset="-122"/>
              </a:endParaRPr>
            </a:p>
          </p:txBody>
        </p:sp>
        <p:grpSp>
          <p:nvGrpSpPr>
            <p:cNvPr id="22" name="淘宝店 bossppt 出品 12"/>
            <p:cNvGrpSpPr/>
            <p:nvPr/>
          </p:nvGrpSpPr>
          <p:grpSpPr bwMode="auto">
            <a:xfrm rot="16947254">
              <a:off x="3774406" y="1841146"/>
              <a:ext cx="2083739" cy="2007265"/>
              <a:chOff x="1106586" y="1427939"/>
              <a:chExt cx="1554926" cy="1554926"/>
            </a:xfrm>
          </p:grpSpPr>
          <p:sp>
            <p:nvSpPr>
              <p:cNvPr id="23" name="空心弧 22"/>
              <p:cNvSpPr/>
              <p:nvPr>
                <p:custDataLst>
                  <p:tags r:id="rId4"/>
                </p:custDataLst>
              </p:nvPr>
            </p:nvSpPr>
            <p:spPr>
              <a:xfrm rot="16291950">
                <a:off x="1106586" y="1427939"/>
                <a:ext cx="1554926" cy="1554926"/>
              </a:xfrm>
              <a:prstGeom prst="blockArc">
                <a:avLst>
                  <a:gd name="adj1" fmla="val 10153440"/>
                  <a:gd name="adj2" fmla="val 10152464"/>
                  <a:gd name="adj3" fmla="val 14221"/>
                </a:avLst>
              </a:prstGeom>
              <a:solidFill>
                <a:srgbClr val="219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 dirty="0">
                  <a:solidFill>
                    <a:srgbClr val="00518C"/>
                  </a:solidFill>
                  <a:ea typeface="思源黑体 CN Regular" panose="020B0500000000000000" charset="-122"/>
                </a:endParaRPr>
              </a:p>
            </p:txBody>
          </p:sp>
          <p:sp>
            <p:nvSpPr>
              <p:cNvPr id="24" name="淘宝店 bossppt 出品 14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216768" y="1563638"/>
                <a:ext cx="1324580" cy="132458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889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00518C"/>
                  </a:solidFill>
                  <a:ea typeface="思源黑体 CN Regular" panose="020B0500000000000000" charset="-122"/>
                </a:endParaRPr>
              </a:p>
            </p:txBody>
          </p:sp>
        </p:grpSp>
      </p:grpSp>
      <p:sp>
        <p:nvSpPr>
          <p:cNvPr id="25" name="TextBox 11"/>
          <p:cNvSpPr txBox="1">
            <a:spLocks noChangeArrowheads="1"/>
          </p:cNvSpPr>
          <p:nvPr/>
        </p:nvSpPr>
        <p:spPr bwMode="auto">
          <a:xfrm flipH="1">
            <a:off x="3246127" y="3112672"/>
            <a:ext cx="18909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线</a:t>
            </a:r>
            <a:r>
              <a:rPr lang="zh-CN" alt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上缺陷</a:t>
            </a:r>
            <a:endParaRPr lang="zh-CN" altLang="en-US" sz="18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468894" y="3805498"/>
            <a:ext cx="1445390" cy="1447620"/>
            <a:chOff x="6196681" y="1956864"/>
            <a:chExt cx="2005626" cy="1959259"/>
          </a:xfrm>
        </p:grpSpPr>
        <p:grpSp>
          <p:nvGrpSpPr>
            <p:cNvPr id="41" name="组合 40"/>
            <p:cNvGrpSpPr/>
            <p:nvPr/>
          </p:nvGrpSpPr>
          <p:grpSpPr>
            <a:xfrm>
              <a:off x="6259526" y="2086607"/>
              <a:ext cx="1777042" cy="1671015"/>
              <a:chOff x="6443932" y="1962881"/>
              <a:chExt cx="1777042" cy="1671015"/>
            </a:xfrm>
          </p:grpSpPr>
          <p:sp>
            <p:nvSpPr>
              <p:cNvPr id="43" name="TextBox 37"/>
              <p:cNvSpPr txBox="1">
                <a:spLocks noChangeArrowheads="1"/>
              </p:cNvSpPr>
              <p:nvPr/>
            </p:nvSpPr>
            <p:spPr bwMode="auto">
              <a:xfrm>
                <a:off x="6443932" y="2498566"/>
                <a:ext cx="1777042" cy="708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mpact" panose="020B0806030902050204" pitchFamily="34" charset="0"/>
                    <a:ea typeface="思源黑体 CN Regular" panose="020B0500000000000000" charset="-122"/>
                  </a:rPr>
                  <a:t>1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思源黑体 CN Regular" panose="020B0500000000000000" charset="-122"/>
                </a:endParaRPr>
              </a:p>
            </p:txBody>
          </p:sp>
          <p:sp>
            <p:nvSpPr>
              <p:cNvPr id="44" name="淘宝店 bossppt 出品 16"/>
              <p:cNvSpPr/>
              <p:nvPr/>
            </p:nvSpPr>
            <p:spPr>
              <a:xfrm>
                <a:off x="6496697" y="1962881"/>
                <a:ext cx="1709862" cy="1671015"/>
              </a:xfrm>
              <a:prstGeom prst="ellipse">
                <a:avLst/>
              </a:prstGeom>
              <a:noFill/>
              <a:ln w="88900" cap="flat">
                <a:solidFill>
                  <a:srgbClr val="B0B0B0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srgbClr val="080808"/>
                  </a:solidFill>
                  <a:ea typeface="思源黑体 CN Regular" panose="020B0500000000000000" charset="-122"/>
                </a:endParaRPr>
              </a:p>
            </p:txBody>
          </p:sp>
        </p:grpSp>
        <p:sp>
          <p:nvSpPr>
            <p:cNvPr id="42" name="空心弧 41"/>
            <p:cNvSpPr/>
            <p:nvPr/>
          </p:nvSpPr>
          <p:spPr bwMode="auto">
            <a:xfrm rot="4325376">
              <a:off x="6219864" y="1933681"/>
              <a:ext cx="1959259" cy="2005626"/>
            </a:xfrm>
            <a:prstGeom prst="blockArc">
              <a:avLst>
                <a:gd name="adj1" fmla="val 13318825"/>
                <a:gd name="adj2" fmla="val 14872842"/>
                <a:gd name="adj3" fmla="val 15699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rgbClr val="00518C"/>
                </a:solidFill>
                <a:ea typeface="思源黑体 CN Regular" panose="020B0500000000000000" charset="-122"/>
              </a:endParaRPr>
            </a:p>
          </p:txBody>
        </p:sp>
      </p:grpSp>
      <p:sp>
        <p:nvSpPr>
          <p:cNvPr id="58" name="TextBox 11"/>
          <p:cNvSpPr txBox="1">
            <a:spLocks noChangeArrowheads="1"/>
          </p:cNvSpPr>
          <p:nvPr/>
        </p:nvSpPr>
        <p:spPr bwMode="auto">
          <a:xfrm flipH="1">
            <a:off x="666092" y="3167305"/>
            <a:ext cx="18909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冒烟通过率</a:t>
            </a:r>
            <a:endParaRPr lang="zh-CN" altLang="en-US" sz="18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67" name="TextBox 11"/>
          <p:cNvSpPr txBox="1">
            <a:spLocks noChangeArrowheads="1"/>
          </p:cNvSpPr>
          <p:nvPr/>
        </p:nvSpPr>
        <p:spPr bwMode="auto">
          <a:xfrm flipH="1">
            <a:off x="3209049" y="5292957"/>
            <a:ext cx="18909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流程</a:t>
            </a:r>
            <a:r>
              <a:rPr lang="zh-CN" alt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规范</a:t>
            </a:r>
            <a:endParaRPr lang="zh-CN" altLang="en-US" sz="18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3505972" y="1460898"/>
            <a:ext cx="1445390" cy="1447620"/>
            <a:chOff x="6196681" y="1956864"/>
            <a:chExt cx="2005626" cy="1959259"/>
          </a:xfrm>
        </p:grpSpPr>
        <p:grpSp>
          <p:nvGrpSpPr>
            <p:cNvPr id="69" name="组合 68"/>
            <p:cNvGrpSpPr/>
            <p:nvPr/>
          </p:nvGrpSpPr>
          <p:grpSpPr>
            <a:xfrm>
              <a:off x="6259526" y="2086607"/>
              <a:ext cx="1777042" cy="1671015"/>
              <a:chOff x="6443932" y="1962881"/>
              <a:chExt cx="1777042" cy="1671015"/>
            </a:xfrm>
          </p:grpSpPr>
          <p:sp>
            <p:nvSpPr>
              <p:cNvPr id="71" name="TextBox 37"/>
              <p:cNvSpPr txBox="1">
                <a:spLocks noChangeArrowheads="1"/>
              </p:cNvSpPr>
              <p:nvPr/>
            </p:nvSpPr>
            <p:spPr bwMode="auto">
              <a:xfrm>
                <a:off x="6443932" y="2498566"/>
                <a:ext cx="1777042" cy="708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mpact" panose="020B0806030902050204" pitchFamily="34" charset="0"/>
                    <a:ea typeface="思源黑体 CN Regular" panose="020B0500000000000000" charset="-122"/>
                  </a:rPr>
                  <a:t>1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思源黑体 CN Regular" panose="020B0500000000000000" charset="-122"/>
                </a:endParaRPr>
              </a:p>
            </p:txBody>
          </p:sp>
          <p:sp>
            <p:nvSpPr>
              <p:cNvPr id="72" name="淘宝店 bossppt 出品 16"/>
              <p:cNvSpPr/>
              <p:nvPr/>
            </p:nvSpPr>
            <p:spPr>
              <a:xfrm>
                <a:off x="6496697" y="1962881"/>
                <a:ext cx="1709862" cy="1671015"/>
              </a:xfrm>
              <a:prstGeom prst="ellipse">
                <a:avLst/>
              </a:prstGeom>
              <a:noFill/>
              <a:ln w="88900" cap="flat">
                <a:solidFill>
                  <a:srgbClr val="B0B0B0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srgbClr val="080808"/>
                  </a:solidFill>
                  <a:ea typeface="思源黑体 CN Regular" panose="020B0500000000000000" charset="-122"/>
                </a:endParaRPr>
              </a:p>
            </p:txBody>
          </p:sp>
        </p:grpSp>
        <p:sp>
          <p:nvSpPr>
            <p:cNvPr id="70" name="空心弧 69"/>
            <p:cNvSpPr/>
            <p:nvPr/>
          </p:nvSpPr>
          <p:spPr bwMode="auto">
            <a:xfrm rot="4325376">
              <a:off x="6219864" y="1933681"/>
              <a:ext cx="1959259" cy="2005626"/>
            </a:xfrm>
            <a:prstGeom prst="blockArc">
              <a:avLst>
                <a:gd name="adj1" fmla="val 13318825"/>
                <a:gd name="adj2" fmla="val 14872842"/>
                <a:gd name="adj3" fmla="val 15699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rgbClr val="00518C"/>
                </a:solidFill>
                <a:ea typeface="思源黑体 CN Regular" panose="020B0500000000000000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7026940" y="2848783"/>
            <a:ext cx="2099232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需求占比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达标</a:t>
            </a:r>
            <a:endParaRPr lang="zh-CN" altLang="en-US" sz="1200" dirty="0"/>
          </a:p>
        </p:txBody>
      </p:sp>
      <p:sp>
        <p:nvSpPr>
          <p:cNvPr id="30" name="矩形 29"/>
          <p:cNvSpPr/>
          <p:nvPr/>
        </p:nvSpPr>
        <p:spPr>
          <a:xfrm>
            <a:off x="7026940" y="3776547"/>
            <a:ext cx="301942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当月每人/日均权重 3±10%</a:t>
            </a:r>
            <a:b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实际：</a:t>
            </a:r>
            <a:r>
              <a:rPr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当月每人</a:t>
            </a:r>
            <a:r>
              <a:rPr 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1.08</a:t>
            </a:r>
            <a:r>
              <a:rPr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/日均权重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未达标</a:t>
            </a:r>
            <a:endParaRPr lang="zh-CN" alt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7026940" y="1713790"/>
            <a:ext cx="2099232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需求总个数：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b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APM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优化总个数：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00358" y="3834898"/>
            <a:ext cx="1445390" cy="1447620"/>
            <a:chOff x="6196681" y="1956864"/>
            <a:chExt cx="2005626" cy="1959259"/>
          </a:xfrm>
        </p:grpSpPr>
        <p:grpSp>
          <p:nvGrpSpPr>
            <p:cNvPr id="35" name="组合 34"/>
            <p:cNvGrpSpPr/>
            <p:nvPr/>
          </p:nvGrpSpPr>
          <p:grpSpPr>
            <a:xfrm>
              <a:off x="6259526" y="2086607"/>
              <a:ext cx="1777042" cy="1671015"/>
              <a:chOff x="6443932" y="1962881"/>
              <a:chExt cx="1777042" cy="1671015"/>
            </a:xfrm>
          </p:grpSpPr>
          <p:sp>
            <p:nvSpPr>
              <p:cNvPr id="37" name="TextBox 37"/>
              <p:cNvSpPr txBox="1">
                <a:spLocks noChangeArrowheads="1"/>
              </p:cNvSpPr>
              <p:nvPr/>
            </p:nvSpPr>
            <p:spPr bwMode="auto">
              <a:xfrm>
                <a:off x="6443932" y="2498566"/>
                <a:ext cx="1777042" cy="708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mpact" panose="020B0806030902050204" pitchFamily="34" charset="0"/>
                    <a:ea typeface="思源黑体 CN Regular" panose="020B0500000000000000" charset="-122"/>
                  </a:rPr>
                  <a:t>6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思源黑体 CN Regular" panose="020B0500000000000000" charset="-122"/>
                </a:endParaRPr>
              </a:p>
            </p:txBody>
          </p:sp>
          <p:sp>
            <p:nvSpPr>
              <p:cNvPr id="38" name="淘宝店 bossppt 出品 16"/>
              <p:cNvSpPr/>
              <p:nvPr/>
            </p:nvSpPr>
            <p:spPr>
              <a:xfrm>
                <a:off x="6496697" y="1962881"/>
                <a:ext cx="1709862" cy="1671015"/>
              </a:xfrm>
              <a:prstGeom prst="ellipse">
                <a:avLst/>
              </a:prstGeom>
              <a:noFill/>
              <a:ln w="88900" cap="flat">
                <a:solidFill>
                  <a:srgbClr val="B0B0B0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srgbClr val="080808"/>
                  </a:solidFill>
                  <a:ea typeface="思源黑体 CN Regular" panose="020B0500000000000000" charset="-122"/>
                </a:endParaRPr>
              </a:p>
            </p:txBody>
          </p:sp>
        </p:grpSp>
        <p:sp>
          <p:nvSpPr>
            <p:cNvPr id="36" name="空心弧 35"/>
            <p:cNvSpPr/>
            <p:nvPr/>
          </p:nvSpPr>
          <p:spPr bwMode="auto">
            <a:xfrm rot="4325376">
              <a:off x="6219864" y="1933681"/>
              <a:ext cx="1959259" cy="2005626"/>
            </a:xfrm>
            <a:prstGeom prst="blockArc">
              <a:avLst>
                <a:gd name="adj1" fmla="val 13318825"/>
                <a:gd name="adj2" fmla="val 14872842"/>
                <a:gd name="adj3" fmla="val 15699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>
                <a:solidFill>
                  <a:srgbClr val="00518C"/>
                </a:solidFill>
                <a:ea typeface="思源黑体 CN Regular" panose="020B0500000000000000" charset="-122"/>
              </a:endParaRPr>
            </a:p>
          </p:txBody>
        </p:sp>
      </p:grpSp>
      <p:sp>
        <p:nvSpPr>
          <p:cNvPr id="39" name="TextBox 11"/>
          <p:cNvSpPr txBox="1">
            <a:spLocks noChangeArrowheads="1"/>
          </p:cNvSpPr>
          <p:nvPr/>
        </p:nvSpPr>
        <p:spPr bwMode="auto">
          <a:xfrm flipH="1">
            <a:off x="598958" y="5400685"/>
            <a:ext cx="18909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BUG</a:t>
            </a:r>
            <a:r>
              <a:rPr lang="zh-CN" altLang="en-US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思源黑体 CN Regular" panose="020B0500000000000000" charset="-122"/>
                <a:cs typeface="+mn-ea"/>
                <a:sym typeface="+mn-lt"/>
              </a:rPr>
              <a:t>数量</a:t>
            </a:r>
            <a:endParaRPr lang="zh-CN" altLang="en-US" sz="18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26940" y="4722092"/>
            <a:ext cx="301942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规范问题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：当月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b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达标</a:t>
            </a:r>
            <a:endParaRPr lang="zh-CN" altLang="en-US" sz="1200" dirty="0"/>
          </a:p>
        </p:txBody>
      </p:sp>
    </p:spTree>
    <p:custDataLst>
      <p:tags r:id="rId6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58" grpId="0" bldLvl="0" animBg="1"/>
      <p:bldP spid="67" grpId="0" bldLvl="0" animBg="1"/>
      <p:bldP spid="29" grpId="0"/>
      <p:bldP spid="30" grpId="0"/>
      <p:bldP spid="32" grpId="0"/>
      <p:bldP spid="39" grpId="0" bldLvl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34090" y="2655663"/>
            <a:ext cx="2708585" cy="2099036"/>
            <a:chOff x="9056454" y="2357487"/>
            <a:chExt cx="2708585" cy="2099036"/>
          </a:xfrm>
        </p:grpSpPr>
        <p:sp>
          <p:nvSpPr>
            <p:cNvPr id="3" name="Rectangle 3"/>
            <p:cNvSpPr txBox="1">
              <a:spLocks noChangeArrowheads="1"/>
            </p:cNvSpPr>
            <p:nvPr/>
          </p:nvSpPr>
          <p:spPr bwMode="auto">
            <a:xfrm>
              <a:off x="9659452" y="2357487"/>
              <a:ext cx="2105587" cy="209903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40000"/>
                </a:lnSpc>
                <a:defRPr/>
              </a:pPr>
              <a:r>
                <a:rPr kumimoji="1" lang="en-US" altLang="zh-CN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20210721</a:t>
              </a:r>
              <a:r>
                <a:rPr kumimoji="1" lang="zh-CN" altLang="en-US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修订版</a:t>
              </a:r>
              <a:endParaRPr kumimoji="1" lang="en-US" altLang="zh-CN" sz="2200" dirty="0">
                <a:latin typeface="思源黑体 CN Regular" panose="020B0500000000000000" charset="-122"/>
                <a:ea typeface="思源黑体 CN Regular" panose="020B0500000000000000" charset="-122"/>
                <a:cs typeface="Tahoma" panose="020B0604030504040204" pitchFamily="34" charset="0"/>
              </a:endParaRPr>
            </a:p>
            <a:p>
              <a:pPr marL="0" indent="0" eaLnBrk="1" hangingPunct="1">
                <a:lnSpc>
                  <a:spcPct val="140000"/>
                </a:lnSpc>
                <a:defRPr/>
              </a:pPr>
              <a:r>
                <a:rPr kumimoji="1" lang="en-US" altLang="zh-CN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PPT</a:t>
              </a:r>
              <a:r>
                <a:rPr kumimoji="1" lang="zh-CN" altLang="en-US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图文模板</a:t>
              </a:r>
              <a:endParaRPr kumimoji="1" lang="en-US" altLang="zh-CN" sz="2200" dirty="0">
                <a:latin typeface="思源黑体 CN Regular" panose="020B0500000000000000" charset="-122"/>
                <a:ea typeface="思源黑体 CN Regular" panose="020B0500000000000000" charset="-122"/>
                <a:cs typeface="Tahoma" panose="020B0604030504040204" pitchFamily="34" charset="0"/>
              </a:endParaRPr>
            </a:p>
            <a:p>
              <a:pPr marL="0" indent="0" eaLnBrk="1" hangingPunct="1">
                <a:lnSpc>
                  <a:spcPct val="140000"/>
                </a:lnSpc>
                <a:defRPr/>
              </a:pPr>
              <a:r>
                <a:rPr kumimoji="1" lang="en-US" altLang="zh-CN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PPT</a:t>
              </a:r>
              <a:r>
                <a:rPr kumimoji="1" lang="zh-CN" altLang="en-US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配色表</a:t>
              </a:r>
              <a:endParaRPr kumimoji="1" lang="en-US" altLang="zh-CN" sz="2200" dirty="0">
                <a:latin typeface="思源黑体 CN Regular" panose="020B0500000000000000" charset="-122"/>
                <a:ea typeface="思源黑体 CN Regular" panose="020B0500000000000000" charset="-122"/>
                <a:cs typeface="Tahoma" panose="020B0604030504040204" pitchFamily="34" charset="0"/>
              </a:endParaRPr>
            </a:p>
            <a:p>
              <a:pPr marL="0" indent="0" eaLnBrk="1" hangingPunct="1">
                <a:lnSpc>
                  <a:spcPct val="140000"/>
                </a:lnSpc>
                <a:defRPr/>
              </a:pPr>
              <a:r>
                <a:rPr kumimoji="1" lang="en-US" altLang="zh-CN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PPT IOCNS</a:t>
              </a:r>
              <a:r>
                <a:rPr kumimoji="1" lang="zh-CN" altLang="en-US" sz="2200" dirty="0">
                  <a:latin typeface="思源黑体 CN Regular" panose="020B0500000000000000" charset="-122"/>
                  <a:ea typeface="思源黑体 CN Regular" panose="020B0500000000000000" charset="-122"/>
                  <a:cs typeface="Tahoma" panose="020B0604030504040204" pitchFamily="34" charset="0"/>
                </a:rPr>
                <a:t>图标</a:t>
              </a:r>
              <a:endParaRPr kumimoji="1" lang="en-US" altLang="zh-CN" sz="2200" dirty="0">
                <a:latin typeface="思源黑体 CN Regular" panose="020B0500000000000000" charset="-122"/>
                <a:ea typeface="思源黑体 CN Regular" panose="020B0500000000000000" charset="-122"/>
                <a:cs typeface="Tahoma" panose="020B060403050404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056454" y="2357487"/>
              <a:ext cx="557038" cy="209903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eaLnBrk="1" hangingPunct="1">
                <a:lnSpc>
                  <a:spcPct val="14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kumimoji="1" lang="en-US" altLang="zh-CN" sz="2200" b="1" dirty="0">
                  <a:solidFill>
                    <a:srgbClr val="02993B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 Unicode MS" panose="020B0604020202020204" pitchFamily="34" charset="-122"/>
                </a:rPr>
                <a:t>01</a:t>
              </a:r>
              <a:endParaRPr kumimoji="1" lang="en-US" altLang="zh-CN" sz="2200" b="1" dirty="0">
                <a:solidFill>
                  <a:srgbClr val="02993B"/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 Unicode MS" panose="020B0604020202020204" pitchFamily="34" charset="-122"/>
              </a:endParaRPr>
            </a:p>
            <a:p>
              <a:pPr algn="ctr" eaLnBrk="1" hangingPunct="1">
                <a:lnSpc>
                  <a:spcPct val="14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kumimoji="1" lang="en-US" altLang="zh-CN" sz="2200" b="1" dirty="0">
                  <a:solidFill>
                    <a:srgbClr val="02993B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 Unicode MS" panose="020B0604020202020204" pitchFamily="34" charset="-122"/>
                </a:rPr>
                <a:t>02</a:t>
              </a:r>
              <a:endParaRPr kumimoji="1" lang="en-US" altLang="zh-CN" sz="2200" b="1" dirty="0">
                <a:solidFill>
                  <a:srgbClr val="02993B"/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 Unicode MS" panose="020B0604020202020204" pitchFamily="34" charset="-122"/>
              </a:endParaRPr>
            </a:p>
            <a:p>
              <a:pPr algn="ctr" eaLnBrk="1" hangingPunct="1">
                <a:lnSpc>
                  <a:spcPct val="14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kumimoji="1" lang="en-US" altLang="zh-CN" sz="2200" b="1" dirty="0">
                  <a:solidFill>
                    <a:srgbClr val="02993B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 Unicode MS" panose="020B0604020202020204" pitchFamily="34" charset="-122"/>
                </a:rPr>
                <a:t>03</a:t>
              </a:r>
              <a:endParaRPr kumimoji="1" lang="en-US" altLang="zh-CN" sz="2200" b="1" dirty="0">
                <a:solidFill>
                  <a:srgbClr val="02993B"/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 Unicode MS" panose="020B0604020202020204" pitchFamily="34" charset="-122"/>
              </a:endParaRPr>
            </a:p>
            <a:p>
              <a:pPr algn="ctr" eaLnBrk="1" hangingPunct="1">
                <a:lnSpc>
                  <a:spcPct val="14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kumimoji="1" lang="en-US" altLang="zh-CN" sz="2200" b="1" dirty="0">
                  <a:solidFill>
                    <a:srgbClr val="02993B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Arial Unicode MS" panose="020B0604020202020204" pitchFamily="34" charset="-122"/>
                </a:rPr>
                <a:t>04</a:t>
              </a:r>
              <a:endParaRPr kumimoji="1" lang="en-US" altLang="zh-CN" sz="2200" b="1" dirty="0">
                <a:solidFill>
                  <a:srgbClr val="02993B"/>
                </a:solidFill>
                <a:latin typeface="思源黑体 CN Regular" panose="020B0500000000000000" charset="-122"/>
                <a:ea typeface="思源黑体 CN Regular" panose="020B0500000000000000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381" y="1493273"/>
            <a:ext cx="6664700" cy="44238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592540" y="1613872"/>
            <a:ext cx="124378" cy="1715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79287" y="1547832"/>
            <a:ext cx="1016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245207" y="1613872"/>
            <a:ext cx="124378" cy="1715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54599" y="1547832"/>
            <a:ext cx="8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香港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942464" y="4144613"/>
            <a:ext cx="124378" cy="17155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35490" y="4079870"/>
            <a:ext cx="1056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175651" y="4144613"/>
            <a:ext cx="124378" cy="17155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00029" y="4074817"/>
            <a:ext cx="784987" cy="28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澳洲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679287" y="4145390"/>
            <a:ext cx="124378" cy="17155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773123" y="4079405"/>
            <a:ext cx="759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伦敦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370824" y="4144613"/>
            <a:ext cx="124378" cy="1715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95202" y="4074817"/>
            <a:ext cx="784987" cy="28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新加坡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8833552" y="489689"/>
            <a:ext cx="28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85750"/>
            <a:r>
              <a:rPr lang="en-US" altLang="zh-CN" dirty="0">
                <a:ln w="3175">
                  <a:noFill/>
                </a:ln>
                <a:solidFill>
                  <a:schemeClr val="bg1">
                    <a:lumMod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Contents</a:t>
            </a:r>
            <a:r>
              <a:rPr lang="en-US" altLang="zh-CN" dirty="0">
                <a:ln w="3175">
                  <a:solidFill>
                    <a:schemeClr val="bg2">
                      <a:lumMod val="50000"/>
                    </a:schemeClr>
                  </a:solidFill>
                </a:ln>
                <a:noFill/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lang="zh-CN" altLang="en-US" dirty="0">
                <a:solidFill>
                  <a:srgbClr val="02993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目录</a:t>
            </a:r>
            <a:endParaRPr lang="en-US" altLang="zh-CN" dirty="0">
              <a:solidFill>
                <a:srgbClr val="02993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/>
          <a:stretch>
            <a:fillRect/>
          </a:stretch>
        </p:blipFill>
        <p:spPr>
          <a:xfrm>
            <a:off x="-2815" y="291"/>
            <a:ext cx="9918086" cy="6858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0" y="6107886"/>
            <a:ext cx="187643" cy="258818"/>
          </a:xfrm>
          <a:prstGeom prst="rect">
            <a:avLst/>
          </a:prstGeom>
        </p:spPr>
      </p:pic>
      <p:sp>
        <p:nvSpPr>
          <p:cNvPr id="31" name="文本框 26"/>
          <p:cNvSpPr txBox="1"/>
          <p:nvPr/>
        </p:nvSpPr>
        <p:spPr>
          <a:xfrm>
            <a:off x="908024" y="60450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King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King" pitchFamily="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King" pitchFamily="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King" pitchFamily="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King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King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King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King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King" pitchFamily="2" charset="0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香港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梯形 4"/>
          <p:cNvSpPr/>
          <p:nvPr/>
        </p:nvSpPr>
        <p:spPr>
          <a:xfrm flipV="1">
            <a:off x="4566462" y="-12846"/>
            <a:ext cx="7625538" cy="6871137"/>
          </a:xfrm>
          <a:custGeom>
            <a:avLst/>
            <a:gdLst>
              <a:gd name="connsiteX0" fmla="*/ 0 w 14512413"/>
              <a:gd name="connsiteY0" fmla="*/ 6858000 h 6858000"/>
              <a:gd name="connsiteX1" fmla="*/ 3779307 w 14512413"/>
              <a:gd name="connsiteY1" fmla="*/ 0 h 6858000"/>
              <a:gd name="connsiteX2" fmla="*/ 10733106 w 14512413"/>
              <a:gd name="connsiteY2" fmla="*/ 0 h 6858000"/>
              <a:gd name="connsiteX3" fmla="*/ 14512413 w 14512413"/>
              <a:gd name="connsiteY3" fmla="*/ 6858000 h 6858000"/>
              <a:gd name="connsiteX4" fmla="*/ 0 w 14512413"/>
              <a:gd name="connsiteY4" fmla="*/ 6858000 h 6858000"/>
              <a:gd name="connsiteX0-1" fmla="*/ 0 w 14512413"/>
              <a:gd name="connsiteY0-2" fmla="*/ 6858000 h 6858000"/>
              <a:gd name="connsiteX1-3" fmla="*/ 3779307 w 14512413"/>
              <a:gd name="connsiteY1-4" fmla="*/ 0 h 6858000"/>
              <a:gd name="connsiteX2-5" fmla="*/ 9818706 w 14512413"/>
              <a:gd name="connsiteY2-6" fmla="*/ 0 h 6858000"/>
              <a:gd name="connsiteX3-7" fmla="*/ 14512413 w 14512413"/>
              <a:gd name="connsiteY3-8" fmla="*/ 6858000 h 6858000"/>
              <a:gd name="connsiteX4-9" fmla="*/ 0 w 14512413"/>
              <a:gd name="connsiteY4-10" fmla="*/ 6858000 h 6858000"/>
              <a:gd name="connsiteX0-11" fmla="*/ 0 w 14512413"/>
              <a:gd name="connsiteY0-12" fmla="*/ 6858000 h 6858000"/>
              <a:gd name="connsiteX1-13" fmla="*/ 3779307 w 14512413"/>
              <a:gd name="connsiteY1-14" fmla="*/ 0 h 6858000"/>
              <a:gd name="connsiteX2-15" fmla="*/ 9775163 w 14512413"/>
              <a:gd name="connsiteY2-16" fmla="*/ 0 h 6858000"/>
              <a:gd name="connsiteX3-17" fmla="*/ 14512413 w 14512413"/>
              <a:gd name="connsiteY3-18" fmla="*/ 6858000 h 6858000"/>
              <a:gd name="connsiteX4-19" fmla="*/ 0 w 14512413"/>
              <a:gd name="connsiteY4-20" fmla="*/ 6858000 h 6858000"/>
              <a:gd name="connsiteX0-21" fmla="*/ 0 w 9775163"/>
              <a:gd name="connsiteY0-22" fmla="*/ 6858000 h 6858000"/>
              <a:gd name="connsiteX1-23" fmla="*/ 3779307 w 9775163"/>
              <a:gd name="connsiteY1-24" fmla="*/ 0 h 6858000"/>
              <a:gd name="connsiteX2-25" fmla="*/ 9775163 w 9775163"/>
              <a:gd name="connsiteY2-26" fmla="*/ 0 h 6858000"/>
              <a:gd name="connsiteX3-27" fmla="*/ 9733936 w 9775163"/>
              <a:gd name="connsiteY3-28" fmla="*/ 6828504 h 6858000"/>
              <a:gd name="connsiteX4-29" fmla="*/ 0 w 9775163"/>
              <a:gd name="connsiteY4-30" fmla="*/ 6858000 h 6858000"/>
              <a:gd name="connsiteX0-31" fmla="*/ 0 w 9787401"/>
              <a:gd name="connsiteY0-32" fmla="*/ 6811254 h 6828504"/>
              <a:gd name="connsiteX1-33" fmla="*/ 3791545 w 9787401"/>
              <a:gd name="connsiteY1-34" fmla="*/ 0 h 6828504"/>
              <a:gd name="connsiteX2-35" fmla="*/ 9787401 w 9787401"/>
              <a:gd name="connsiteY2-36" fmla="*/ 0 h 6828504"/>
              <a:gd name="connsiteX3-37" fmla="*/ 9746174 w 9787401"/>
              <a:gd name="connsiteY3-38" fmla="*/ 6828504 h 6828504"/>
              <a:gd name="connsiteX4-39" fmla="*/ 0 w 9787401"/>
              <a:gd name="connsiteY4-40" fmla="*/ 6811254 h 6828504"/>
              <a:gd name="connsiteX0-41" fmla="*/ 0 w 9787401"/>
              <a:gd name="connsiteY0-42" fmla="*/ 6811254 h 6837853"/>
              <a:gd name="connsiteX1-43" fmla="*/ 3791545 w 9787401"/>
              <a:gd name="connsiteY1-44" fmla="*/ 0 h 6837853"/>
              <a:gd name="connsiteX2-45" fmla="*/ 9787401 w 9787401"/>
              <a:gd name="connsiteY2-46" fmla="*/ 0 h 6837853"/>
              <a:gd name="connsiteX3-47" fmla="*/ 9758413 w 9787401"/>
              <a:gd name="connsiteY3-48" fmla="*/ 6837853 h 6837853"/>
              <a:gd name="connsiteX4-49" fmla="*/ 0 w 9787401"/>
              <a:gd name="connsiteY4-50" fmla="*/ 6811254 h 6837853"/>
              <a:gd name="connsiteX0-51" fmla="*/ 0 w 9758413"/>
              <a:gd name="connsiteY0-52" fmla="*/ 6811254 h 6837853"/>
              <a:gd name="connsiteX1-53" fmla="*/ 3791545 w 9758413"/>
              <a:gd name="connsiteY1-54" fmla="*/ 0 h 6837853"/>
              <a:gd name="connsiteX2-55" fmla="*/ 9481452 w 9758413"/>
              <a:gd name="connsiteY2-56" fmla="*/ 112191 h 6837853"/>
              <a:gd name="connsiteX3-57" fmla="*/ 9758413 w 9758413"/>
              <a:gd name="connsiteY3-58" fmla="*/ 6837853 h 6837853"/>
              <a:gd name="connsiteX4-59" fmla="*/ 0 w 9758413"/>
              <a:gd name="connsiteY4-60" fmla="*/ 6811254 h 6837853"/>
              <a:gd name="connsiteX0-61" fmla="*/ 0 w 9762925"/>
              <a:gd name="connsiteY0-62" fmla="*/ 6811254 h 6837853"/>
              <a:gd name="connsiteX1-63" fmla="*/ 3791545 w 9762925"/>
              <a:gd name="connsiteY1-64" fmla="*/ 0 h 6837853"/>
              <a:gd name="connsiteX2-65" fmla="*/ 9762925 w 9762925"/>
              <a:gd name="connsiteY2-66" fmla="*/ 93493 h 6837853"/>
              <a:gd name="connsiteX3-67" fmla="*/ 9758413 w 9762925"/>
              <a:gd name="connsiteY3-68" fmla="*/ 6837853 h 6837853"/>
              <a:gd name="connsiteX4-69" fmla="*/ 0 w 9762925"/>
              <a:gd name="connsiteY4-70" fmla="*/ 6811254 h 6837853"/>
              <a:gd name="connsiteX0-71" fmla="*/ 0 w 9762925"/>
              <a:gd name="connsiteY0-72" fmla="*/ 6717761 h 6744360"/>
              <a:gd name="connsiteX1-73" fmla="*/ 3754832 w 9762925"/>
              <a:gd name="connsiteY1-74" fmla="*/ 0 h 6744360"/>
              <a:gd name="connsiteX2-75" fmla="*/ 9762925 w 9762925"/>
              <a:gd name="connsiteY2-76" fmla="*/ 0 h 6744360"/>
              <a:gd name="connsiteX3-77" fmla="*/ 9758413 w 9762925"/>
              <a:gd name="connsiteY3-78" fmla="*/ 6744360 h 6744360"/>
              <a:gd name="connsiteX4-79" fmla="*/ 0 w 9762925"/>
              <a:gd name="connsiteY4-80" fmla="*/ 6717761 h 6744360"/>
              <a:gd name="connsiteX0-81" fmla="*/ 0 w 9797479"/>
              <a:gd name="connsiteY0-82" fmla="*/ 6744159 h 6744360"/>
              <a:gd name="connsiteX1-83" fmla="*/ 3789386 w 9797479"/>
              <a:gd name="connsiteY1-84" fmla="*/ 0 h 6744360"/>
              <a:gd name="connsiteX2-85" fmla="*/ 9797479 w 9797479"/>
              <a:gd name="connsiteY2-86" fmla="*/ 0 h 6744360"/>
              <a:gd name="connsiteX3-87" fmla="*/ 9792967 w 9797479"/>
              <a:gd name="connsiteY3-88" fmla="*/ 6744360 h 6744360"/>
              <a:gd name="connsiteX4-89" fmla="*/ 0 w 9797479"/>
              <a:gd name="connsiteY4-90" fmla="*/ 6744159 h 6744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797479" h="6744360">
                <a:moveTo>
                  <a:pt x="0" y="6744159"/>
                </a:moveTo>
                <a:lnTo>
                  <a:pt x="3789386" y="0"/>
                </a:lnTo>
                <a:lnTo>
                  <a:pt x="9797479" y="0"/>
                </a:lnTo>
                <a:lnTo>
                  <a:pt x="9792967" y="6744360"/>
                </a:lnTo>
                <a:lnTo>
                  <a:pt x="0" y="6744159"/>
                </a:lnTo>
                <a:close/>
              </a:path>
            </a:pathLst>
          </a:custGeom>
          <a:blipFill>
            <a:blip r:embed="rId5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2993B"/>
              </a:solidFill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5748048" y="4186343"/>
            <a:ext cx="1884971" cy="2671948"/>
          </a:xfrm>
          <a:prstGeom prst="triangle">
            <a:avLst/>
          </a:prstGeom>
          <a:solidFill>
            <a:srgbClr val="48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5453080" y="4186903"/>
            <a:ext cx="1884971" cy="267194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55799" y="2866713"/>
            <a:ext cx="2716302" cy="775597"/>
            <a:chOff x="7673942" y="2182857"/>
            <a:chExt cx="2716302" cy="775597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8527035" y="2182857"/>
              <a:ext cx="1863209" cy="7755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kumimoji="1" lang="zh-CN" altLang="en-US" sz="3600" dirty="0" smtClean="0">
                  <a:solidFill>
                    <a:schemeClr val="bg2">
                      <a:lumMod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Tahoma" panose="020B0604030504040204" pitchFamily="34" charset="0"/>
                </a:rPr>
                <a:t>工作</a:t>
              </a:r>
              <a:r>
                <a:rPr kumimoji="1" lang="zh-CN" altLang="en-US" sz="3600" dirty="0">
                  <a:solidFill>
                    <a:schemeClr val="bg2">
                      <a:lumMod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Tahoma" panose="020B0604030504040204" pitchFamily="34" charset="0"/>
                </a:rPr>
                <a:t>总结</a:t>
              </a:r>
              <a:endPara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7673942" y="2182857"/>
              <a:ext cx="710779" cy="77470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King" pitchFamily="2" charset="0"/>
                  <a:ea typeface="+mn-ea"/>
                  <a:cs typeface="+mn-cs"/>
                </a:defRPr>
              </a:lvl9pPr>
            </a:lstStyle>
            <a:p>
              <a:pPr marL="0" indent="0" algn="ctr" eaLnBrk="1" hangingPunct="1">
                <a:lnSpc>
                  <a:spcPct val="140000"/>
                </a:lnSpc>
                <a:defRPr/>
              </a:pPr>
              <a:r>
                <a:rPr kumimoji="1" lang="en-US" altLang="zh-CN" sz="3600" dirty="0">
                  <a:solidFill>
                    <a:srgbClr val="00993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 Unicode MS" panose="020B0604020202020204" pitchFamily="34" charset="-122"/>
                </a:rPr>
                <a:t>02</a:t>
              </a:r>
              <a:endParaRPr kumimoji="1" lang="en-US" altLang="zh-CN" sz="3600" dirty="0">
                <a:solidFill>
                  <a:srgbClr val="00993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544914"/>
            <a:ext cx="2122348" cy="3634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840*216"/>
  <p:tag name="TABLE_ENDDRAG_RECT" val="63*127*841*216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ISLIDE.ICON" val="#404311;#373191;#373191;#407066;#393695;#102688;#6829;#154559;#172171;#398817;#984502;#384263;#393695;#380360;#393354;#393695;"/>
</p:tagLst>
</file>

<file path=ppt/tags/tag14.xml><?xml version="1.0" encoding="utf-8"?>
<p:tagLst xmlns:p="http://schemas.openxmlformats.org/presentationml/2006/main">
  <p:tag name="ISLIDE.ICON" val="#404311;#373191;#373191;#407066;#393695;#102688;#6829;#154559;#172171;#398817;#984502;#384263;#393695;#380360;#393354;#393695;"/>
</p:tagLst>
</file>

<file path=ppt/tags/tag15.xml><?xml version="1.0" encoding="utf-8"?>
<p:tagLst xmlns:p="http://schemas.openxmlformats.org/presentationml/2006/main">
  <p:tag name="ISLIDE.ICON" val="#404311;#373191;#373191;#407066;#393695;#102688;#6829;#154559;#172171;#398817;#984502;#384263;#393695;#380360;#393354;#393695;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ICON" val="#404311;#373191;#373191;#407066;#393695;#102688;#6829;#154559;#172171;#398817;#984502;#384263;#393695;#380360;#393354;#393695;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commondata" val="eyJoZGlkIjoiY2NmMTVmNjYwY2MyY2JmYjYzNTlkMWE5MjM2MjI2ZjMifQ=="/>
</p:tagLst>
</file>

<file path=ppt/tags/tag3.xml><?xml version="1.0" encoding="utf-8"?>
<p:tagLst xmlns:p="http://schemas.openxmlformats.org/presentationml/2006/main">
  <p:tag name="TABLE_ENDDRAG_ORIGIN_RECT" val="840*216"/>
  <p:tag name="TABLE_ENDDRAG_RECT" val="63*127*841*216"/>
</p:tagLst>
</file>

<file path=ppt/tags/tag4.xml><?xml version="1.0" encoding="utf-8"?>
<p:tagLst xmlns:p="http://schemas.openxmlformats.org/presentationml/2006/main">
  <p:tag name="ISLIDE.ICON" val="#404311;#373191;#373191;#407066;#393695;#102688;#6829;#154559;#172171;#398817;#984502;#384263;#393695;#380360;#393354;#393695;"/>
</p:tagLst>
</file>

<file path=ppt/tags/tag5.xml><?xml version="1.0" encoding="utf-8"?>
<p:tagLst xmlns:p="http://schemas.openxmlformats.org/presentationml/2006/main">
  <p:tag name="TABLE_ENDDRAG_ORIGIN_RECT" val="840*216"/>
  <p:tag name="TABLE_ENDDRAG_RECT" val="63*127*841*216"/>
</p:tagLst>
</file>

<file path=ppt/tags/tag6.xml><?xml version="1.0" encoding="utf-8"?>
<p:tagLst xmlns:p="http://schemas.openxmlformats.org/presentationml/2006/main">
  <p:tag name="ISLIDE.ICON" val="#404311;#373191;#373191;#407066;#393695;#102688;#6829;#154559;#172171;#398817;#984502;#384263;#393695;#380360;#393354;#393695;"/>
</p:tagLst>
</file>

<file path=ppt/tags/tag7.xml><?xml version="1.0" encoding="utf-8"?>
<p:tagLst xmlns:p="http://schemas.openxmlformats.org/presentationml/2006/main">
  <p:tag name="TABLE_ENDDRAG_ORIGIN_RECT" val="438*142"/>
  <p:tag name="TABLE_ENDDRAG_RECT" val="396*296*438*142"/>
</p:tagLst>
</file>

<file path=ppt/tags/tag8.xml><?xml version="1.0" encoding="utf-8"?>
<p:tagLst xmlns:p="http://schemas.openxmlformats.org/presentationml/2006/main">
  <p:tag name="ISLIDE.ICON" val="#404311;#373191;#373191;#407066;#393695;#102688;#6829;#154559;#172171;#398817;#984502;#384263;#393695;#380360;#393354;#393695;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苹方">
      <a:majorFont>
        <a:latin typeface="Arial Black"/>
        <a:ea typeface="苹方 常规"/>
        <a:cs typeface=""/>
      </a:majorFont>
      <a:minorFont>
        <a:latin typeface="Arial"/>
        <a:ea typeface="苹方 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2480</Words>
  <Application>WPS 演示</Application>
  <PresentationFormat>宽屏</PresentationFormat>
  <Paragraphs>374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宋体</vt:lpstr>
      <vt:lpstr>Wingdings</vt:lpstr>
      <vt:lpstr>Arial Unicode MS</vt:lpstr>
      <vt:lpstr>苹方 细体</vt:lpstr>
      <vt:lpstr>思源黑体 CN Regular</vt:lpstr>
      <vt:lpstr>Microsoft Sans Serif</vt:lpstr>
      <vt:lpstr>Tahoma</vt:lpstr>
      <vt:lpstr>黑体</vt:lpstr>
      <vt:lpstr>King</vt:lpstr>
      <vt:lpstr>Segoe Print</vt:lpstr>
      <vt:lpstr>思源黑体 CN Bold</vt:lpstr>
      <vt:lpstr>微软雅黑</vt:lpstr>
      <vt:lpstr>Calibri</vt:lpstr>
      <vt:lpstr>Impact</vt:lpstr>
      <vt:lpstr>FF DIN Pro</vt:lpstr>
      <vt:lpstr>Yu Gothic UI</vt:lpstr>
      <vt:lpstr>苹方 常规</vt:lpstr>
      <vt:lpstr>Arial Black</vt:lpstr>
      <vt:lpstr>等线</vt:lpstr>
      <vt:lpstr>苹方 细体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谢天剑</dc:creator>
  <cp:lastModifiedBy>心平气和JAMES</cp:lastModifiedBy>
  <cp:revision>1068</cp:revision>
  <dcterms:created xsi:type="dcterms:W3CDTF">2017-08-11T02:11:00Z</dcterms:created>
  <dcterms:modified xsi:type="dcterms:W3CDTF">2024-11-04T13:36:30Z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E4C6926D32EA4A76838E0EDC46C49C38_12</vt:lpwstr>
  </property>
  <property fmtid="{D5CDD505-2E9C-101B-9397-08002B2CF9AE}" pid="3" name="KSOProductBuildVer">
    <vt:lpwstr>2052-12.1.0.18608</vt:lpwstr>
  </property>
</Properties>
</file>